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5"/>
    <p:sldMasterId id="2147483898" r:id="rId6"/>
    <p:sldMasterId id="2147483907" r:id="rId7"/>
    <p:sldMasterId id="2147483916" r:id="rId8"/>
  </p:sldMasterIdLst>
  <p:notesMasterIdLst>
    <p:notesMasterId r:id="rId64"/>
  </p:notesMasterIdLst>
  <p:handoutMasterIdLst>
    <p:handoutMasterId r:id="rId65"/>
  </p:handoutMasterIdLst>
  <p:sldIdLst>
    <p:sldId id="409" r:id="rId9"/>
    <p:sldId id="481" r:id="rId10"/>
    <p:sldId id="482" r:id="rId11"/>
    <p:sldId id="483" r:id="rId12"/>
    <p:sldId id="499" r:id="rId13"/>
    <p:sldId id="484" r:id="rId14"/>
    <p:sldId id="485" r:id="rId15"/>
    <p:sldId id="486" r:id="rId16"/>
    <p:sldId id="489" r:id="rId17"/>
    <p:sldId id="511" r:id="rId18"/>
    <p:sldId id="488" r:id="rId19"/>
    <p:sldId id="512" r:id="rId20"/>
    <p:sldId id="491" r:id="rId21"/>
    <p:sldId id="493" r:id="rId22"/>
    <p:sldId id="515" r:id="rId23"/>
    <p:sldId id="497" r:id="rId24"/>
    <p:sldId id="513" r:id="rId25"/>
    <p:sldId id="492" r:id="rId26"/>
    <p:sldId id="496" r:id="rId27"/>
    <p:sldId id="516" r:id="rId28"/>
    <p:sldId id="510" r:id="rId29"/>
    <p:sldId id="517" r:id="rId30"/>
    <p:sldId id="509" r:id="rId31"/>
    <p:sldId id="498" r:id="rId32"/>
    <p:sldId id="500" r:id="rId33"/>
    <p:sldId id="490" r:id="rId34"/>
    <p:sldId id="501" r:id="rId35"/>
    <p:sldId id="502" r:id="rId36"/>
    <p:sldId id="503" r:id="rId37"/>
    <p:sldId id="506" r:id="rId38"/>
    <p:sldId id="507" r:id="rId39"/>
    <p:sldId id="504" r:id="rId40"/>
    <p:sldId id="505" r:id="rId41"/>
    <p:sldId id="487" r:id="rId42"/>
    <p:sldId id="445" r:id="rId43"/>
    <p:sldId id="443" r:id="rId44"/>
    <p:sldId id="449" r:id="rId45"/>
    <p:sldId id="450" r:id="rId46"/>
    <p:sldId id="421" r:id="rId47"/>
    <p:sldId id="451" r:id="rId48"/>
    <p:sldId id="454" r:id="rId49"/>
    <p:sldId id="455" r:id="rId50"/>
    <p:sldId id="456" r:id="rId51"/>
    <p:sldId id="457" r:id="rId52"/>
    <p:sldId id="458" r:id="rId53"/>
    <p:sldId id="459" r:id="rId54"/>
    <p:sldId id="460" r:id="rId55"/>
    <p:sldId id="461" r:id="rId56"/>
    <p:sldId id="462" r:id="rId57"/>
    <p:sldId id="463" r:id="rId58"/>
    <p:sldId id="464" r:id="rId59"/>
    <p:sldId id="465" r:id="rId60"/>
    <p:sldId id="467" r:id="rId61"/>
    <p:sldId id="468" r:id="rId62"/>
    <p:sldId id="469" r:id="rId63"/>
  </p:sldIdLst>
  <p:sldSz cx="9144000" cy="5143500" type="screen16x9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FRAN_Bleu" id="{1586124D-6FE6-4F7A-BAA3-1A64DCEA8F8D}">
          <p14:sldIdLst>
            <p14:sldId id="409"/>
            <p14:sldId id="481"/>
            <p14:sldId id="482"/>
            <p14:sldId id="483"/>
            <p14:sldId id="499"/>
            <p14:sldId id="484"/>
            <p14:sldId id="485"/>
            <p14:sldId id="486"/>
            <p14:sldId id="489"/>
            <p14:sldId id="511"/>
            <p14:sldId id="488"/>
            <p14:sldId id="512"/>
            <p14:sldId id="491"/>
            <p14:sldId id="493"/>
            <p14:sldId id="515"/>
            <p14:sldId id="497"/>
            <p14:sldId id="513"/>
            <p14:sldId id="492"/>
            <p14:sldId id="496"/>
            <p14:sldId id="516"/>
            <p14:sldId id="510"/>
            <p14:sldId id="517"/>
            <p14:sldId id="509"/>
            <p14:sldId id="498"/>
            <p14:sldId id="500"/>
            <p14:sldId id="490"/>
            <p14:sldId id="501"/>
            <p14:sldId id="502"/>
            <p14:sldId id="503"/>
            <p14:sldId id="506"/>
            <p14:sldId id="507"/>
            <p14:sldId id="504"/>
            <p14:sldId id="505"/>
            <p14:sldId id="487"/>
            <p14:sldId id="445"/>
            <p14:sldId id="443"/>
            <p14:sldId id="449"/>
            <p14:sldId id="450"/>
            <p14:sldId id="421"/>
            <p14:sldId id="451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7"/>
            <p14:sldId id="468"/>
            <p14:sldId id="469"/>
          </p14:sldIdLst>
        </p14:section>
        <p14:section name="SAFRAN_Orange" id="{D8F3042B-97C2-4D50-8FF8-D94D3054BC85}">
          <p14:sldIdLst/>
        </p14:section>
        <p14:section name="SAFRAN_Vert_foncé" id="{E8FFF585-2E74-4CFD-AA84-2D56271D5136}">
          <p14:sldIdLst/>
        </p14:section>
        <p14:section name="SAFRAN_Vert" id="{AEAED9FF-D98E-4A8B-A1BA-F0602EA03F85}">
          <p14:sldIdLst/>
        </p14:section>
        <p14:section name="Méthodologie" id="{B59A9594-C203-4CF9-AEF4-0E1940CD21E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735">
          <p15:clr>
            <a:srgbClr val="A4A3A4"/>
          </p15:clr>
        </p15:guide>
        <p15:guide id="4" orient="horz" pos="463">
          <p15:clr>
            <a:srgbClr val="A4A3A4"/>
          </p15:clr>
        </p15:guide>
        <p15:guide id="5" orient="horz" pos="2913">
          <p15:clr>
            <a:srgbClr val="A4A3A4"/>
          </p15:clr>
        </p15:guide>
        <p15:guide id="6" orient="horz" pos="3094">
          <p15:clr>
            <a:srgbClr val="A4A3A4"/>
          </p15:clr>
        </p15:guide>
        <p15:guide id="7" orient="horz" pos="2595">
          <p15:clr>
            <a:srgbClr val="A4A3A4"/>
          </p15:clr>
        </p15:guide>
        <p15:guide id="8" orient="horz" pos="158">
          <p15:clr>
            <a:srgbClr val="A4A3A4"/>
          </p15:clr>
        </p15:guide>
        <p15:guide id="9" orient="horz" pos="2459">
          <p15:clr>
            <a:srgbClr val="A4A3A4"/>
          </p15:clr>
        </p15:guide>
        <p15:guide id="10" orient="horz" pos="2777">
          <p15:clr>
            <a:srgbClr val="A4A3A4"/>
          </p15:clr>
        </p15:guide>
        <p15:guide id="11" orient="horz" pos="1030">
          <p15:clr>
            <a:srgbClr val="A4A3A4"/>
          </p15:clr>
        </p15:guide>
        <p15:guide id="12" pos="2880">
          <p15:clr>
            <a:srgbClr val="A4A3A4"/>
          </p15:clr>
        </p15:guide>
        <p15:guide id="13" pos="317">
          <p15:clr>
            <a:srgbClr val="A4A3A4"/>
          </p15:clr>
        </p15:guide>
        <p15:guide id="14" pos="5103">
          <p15:clr>
            <a:srgbClr val="A4A3A4"/>
          </p15:clr>
        </p15:guide>
        <p15:guide id="15" pos="5715">
          <p15:clr>
            <a:srgbClr val="A4A3A4"/>
          </p15:clr>
        </p15:guide>
        <p15:guide id="16" pos="657">
          <p15:clr>
            <a:srgbClr val="A4A3A4"/>
          </p15:clr>
        </p15:guide>
        <p15:guide id="17" pos="748">
          <p15:clr>
            <a:srgbClr val="A4A3A4"/>
          </p15:clr>
        </p15:guide>
        <p15:guide id="18" pos="907">
          <p15:clr>
            <a:srgbClr val="A4A3A4"/>
          </p15:clr>
        </p15:guide>
        <p15:guide id="19" pos="4830">
          <p15:clr>
            <a:srgbClr val="A4A3A4"/>
          </p15:clr>
        </p15:guide>
        <p15:guide id="20" pos="5443">
          <p15:clr>
            <a:srgbClr val="A4A3A4"/>
          </p15:clr>
        </p15:guide>
        <p15:guide id="21" pos="158">
          <p15:clr>
            <a:srgbClr val="A4A3A4"/>
          </p15:clr>
        </p15:guide>
        <p15:guide id="22" pos="5602">
          <p15:clr>
            <a:srgbClr val="A4A3A4"/>
          </p15:clr>
        </p15:guide>
        <p15:guide id="23" pos="3674">
          <p15:clr>
            <a:srgbClr val="A4A3A4"/>
          </p15:clr>
        </p15:guide>
        <p15:guide id="24" pos="2086">
          <p15:clr>
            <a:srgbClr val="A4A3A4"/>
          </p15:clr>
        </p15:guide>
        <p15:guide id="25" pos="3175">
          <p15:clr>
            <a:srgbClr val="A4A3A4"/>
          </p15:clr>
        </p15:guide>
        <p15:guide id="26" pos="26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7" autoAdjust="0"/>
    <p:restoredTop sz="94660"/>
  </p:normalViewPr>
  <p:slideViewPr>
    <p:cSldViewPr showGuides="1">
      <p:cViewPr varScale="1">
        <p:scale>
          <a:sx n="112" d="100"/>
          <a:sy n="112" d="100"/>
        </p:scale>
        <p:origin x="120" y="810"/>
      </p:cViewPr>
      <p:guideLst>
        <p:guide orient="horz" pos="1620"/>
        <p:guide orient="horz" pos="259"/>
        <p:guide orient="horz" pos="735"/>
        <p:guide orient="horz" pos="463"/>
        <p:guide orient="horz" pos="2913"/>
        <p:guide orient="horz" pos="3094"/>
        <p:guide orient="horz" pos="2595"/>
        <p:guide orient="horz" pos="158"/>
        <p:guide orient="horz" pos="2459"/>
        <p:guide orient="horz" pos="2777"/>
        <p:guide orient="horz" pos="1030"/>
        <p:guide pos="2880"/>
        <p:guide pos="317"/>
        <p:guide pos="5103"/>
        <p:guide pos="5715"/>
        <p:guide pos="657"/>
        <p:guide pos="748"/>
        <p:guide pos="907"/>
        <p:guide pos="4830"/>
        <p:guide pos="5443"/>
        <p:guide pos="158"/>
        <p:guide pos="5602"/>
        <p:guide pos="3674"/>
        <p:guide pos="2086"/>
        <p:guide pos="3175"/>
        <p:guide pos="263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5" y="2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0971EF12-5369-4F7D-8386-2BAB2912270B}" type="datetimeFigureOut">
              <a:rPr lang="fr-FR" smtClean="0"/>
              <a:t>06/05/2021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2" y="9428584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5" y="9428584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556A09C4-74EB-4C6D-87E6-B87770AC95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57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5" y="2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06/05/2021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2" tIns="45711" rIns="91422" bIns="45711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22" tIns="45711" rIns="91422" bIns="45711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2" y="9428584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5" y="9428584"/>
            <a:ext cx="2945659" cy="496332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88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493088" y="1717923"/>
            <a:ext cx="2157824" cy="17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2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139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217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7483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1" y="1635123"/>
            <a:ext cx="6228000" cy="2484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08127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94354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5808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949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70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151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048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43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53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529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043319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00228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2372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8970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915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8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8544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5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743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416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51762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92505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89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802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84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40000" y="1130400"/>
            <a:ext cx="7452000" cy="3492000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75587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29792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7926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79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dirty="0" smtClean="0"/>
              <a:t>Comment </a:t>
            </a:r>
            <a:r>
              <a:rPr lang="en-US" dirty="0" err="1" smtClean="0"/>
              <a:t>réussir</a:t>
            </a:r>
            <a:r>
              <a:rPr lang="en-US" dirty="0" smtClean="0"/>
              <a:t> </a:t>
            </a:r>
            <a:r>
              <a:rPr lang="en-US" dirty="0" err="1" smtClean="0"/>
              <a:t>vos</a:t>
            </a:r>
            <a:r>
              <a:rPr lang="en-US" dirty="0" smtClean="0"/>
              <a:t> </a:t>
            </a:r>
            <a:r>
              <a:rPr lang="en-US" dirty="0" err="1" smtClean="0"/>
              <a:t>sudokus</a:t>
            </a:r>
            <a:r>
              <a:rPr lang="en-US" dirty="0" smtClean="0"/>
              <a:t> ? La SMTLIB – 5 </a:t>
            </a:r>
            <a:r>
              <a:rPr lang="en-US" dirty="0" err="1" smtClean="0"/>
              <a:t>nov.</a:t>
            </a:r>
            <a:r>
              <a:rPr lang="en-US" dirty="0" smtClean="0"/>
              <a:t> 2020,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8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1" r:id="rId3"/>
    <p:sldLayoutId id="2147483926" r:id="rId4"/>
    <p:sldLayoutId id="2147483927" r:id="rId5"/>
    <p:sldLayoutId id="2147483812" r:id="rId6"/>
    <p:sldLayoutId id="2147483897" r:id="rId7"/>
    <p:sldLayoutId id="2147483798" r:id="rId8"/>
    <p:sldLayoutId id="2147483814" r:id="rId9"/>
    <p:sldLayoutId id="2147483815" r:id="rId10"/>
    <p:sldLayoutId id="2147483925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45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28" r:id="rId4"/>
    <p:sldLayoutId id="2147483902" r:id="rId5"/>
    <p:sldLayoutId id="2147483903" r:id="rId6"/>
    <p:sldLayoutId id="2147483904" r:id="rId7"/>
    <p:sldLayoutId id="2147483905" r:id="rId8"/>
    <p:sldLayoutId id="2147483906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50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30" r:id="rId4"/>
    <p:sldLayoutId id="2147483911" r:id="rId5"/>
    <p:sldLayoutId id="2147483912" r:id="rId6"/>
    <p:sldLayoutId id="2147483913" r:id="rId7"/>
    <p:sldLayoutId id="2147483914" r:id="rId8"/>
    <p:sldLayoutId id="2147483915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53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9" r:id="rId4"/>
    <p:sldLayoutId id="2147483920" r:id="rId5"/>
    <p:sldLayoutId id="2147483921" r:id="rId6"/>
    <p:sldLayoutId id="2147483922" r:id="rId7"/>
    <p:sldLayoutId id="2147483923" r:id="rId8"/>
    <p:sldLayoutId id="2147483924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wolfram_TravelingSalesmanProblem_1000.gif" TargetMode="External"/><Relationship Id="rId2" Type="http://schemas.openxmlformats.org/officeDocument/2006/relationships/image" Target="file:///E:\github\cours_comp\wolfram_HamiltonianPlatonicCycles_751.gif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file:///E:\github\cours_comp\ODSA_tsp_2.PNG" TargetMode="External"/><Relationship Id="rId5" Type="http://schemas.openxmlformats.org/officeDocument/2006/relationships/image" Target="file:///E:\github\cours_comp\ODSA_tsp_1.PNG" TargetMode="External"/><Relationship Id="rId4" Type="http://schemas.openxmlformats.org/officeDocument/2006/relationships/image" Target="file:///E:\github\cours_comp\ODSA_hamcyc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erickson_circuit_2.PNG" TargetMode="External"/><Relationship Id="rId2" Type="http://schemas.openxmlformats.org/officeDocument/2006/relationships/image" Target="file:///E:\github\cours_comp\erickson_circuit_1.PNG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file:///E:\github\cours_comp\ampoule.jpg" TargetMode="External"/><Relationship Id="rId5" Type="http://schemas.openxmlformats.org/officeDocument/2006/relationships/image" Target="file:///E:\github\cours_comp\erickson_circuit_4.PNG" TargetMode="External"/><Relationship Id="rId4" Type="http://schemas.openxmlformats.org/officeDocument/2006/relationships/image" Target="file:///E:\github\cours_comp\erickson_circuit_3.PN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passe-science_sat_col.png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demaine_mario_NPHard.PNG" TargetMode="External"/><Relationship Id="rId2" Type="http://schemas.openxmlformats.org/officeDocument/2006/relationships/image" Target="file:///E:\github\cours_comp\demaine_mario_NPHard_0.PNG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Turing_Machine_Model_Davey_2012.jpg" TargetMode="External"/><Relationship Id="rId2" Type="http://schemas.openxmlformats.org/officeDocument/2006/relationships/image" Target="file:///E:\github\cours_comp\Turing-statue-Bletchley_11.jpg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file:///E:\github\cours_comp\professor_sybill_trelawney.jpg" TargetMode="External"/><Relationship Id="rId5" Type="http://schemas.openxmlformats.org/officeDocument/2006/relationships/image" Target="file:///E:\github\cours_comp\12_sipser_exe_lineaire.PNG" TargetMode="External"/><Relationship Id="rId4" Type="http://schemas.openxmlformats.org/officeDocument/2006/relationships/image" Target="file:///E:\github\cours_comp\36_turing_1.P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36_turing_2.PNG" TargetMode="External"/><Relationship Id="rId7" Type="http://schemas.openxmlformats.org/officeDocument/2006/relationships/image" Target="file:///E:\github\cours_comp\12_sipser_exe_arbo.PNG" TargetMode="External"/><Relationship Id="rId2" Type="http://schemas.openxmlformats.org/officeDocument/2006/relationships/image" Target="file:///E:\github\cours_comp\Turing-statue-Bletchley_11.jpg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file:///E:\github\cours_comp\12_sipser_exe_lineaire.PNG" TargetMode="External"/><Relationship Id="rId5" Type="http://schemas.openxmlformats.org/officeDocument/2006/relationships/image" Target="file:///E:\github\cours_comp\parallel_worlds_3.jpg" TargetMode="External"/><Relationship Id="rId4" Type="http://schemas.openxmlformats.org/officeDocument/2006/relationships/image" Target="file:///E:\github\cours_comp\parallel_worlds_1.jp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parallel_worlds_1.jpg" TargetMode="External"/><Relationship Id="rId2" Type="http://schemas.openxmlformats.org/officeDocument/2006/relationships/image" Target="file:///E:\github\cours_comp\12_sipser_exe_arbo.PNG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1_martin_NFA.PNG" TargetMode="External"/><Relationship Id="rId2" Type="http://schemas.openxmlformats.org/officeDocument/2006/relationships/image" Target="file:///E:\github\cours_comp\bash_regexp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11_martin_NFA_parsetree.PN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2016-01-12-stephen-cook.jpg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emoji_facebook_loudly-crying-face_1f62d.png" TargetMode="External"/><Relationship Id="rId4" Type="http://schemas.openxmlformats.org/officeDocument/2006/relationships/image" Target="file:///E:\github\cours_comp\emoji_facebook_smiling-face-with-open-mouth-and-smiling-eyes_1f604.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2_sipser_exe_lineaire.PNG" TargetMode="External"/><Relationship Id="rId2" Type="http://schemas.openxmlformats.org/officeDocument/2006/relationships/image" Target="file:///E:\github\cours_comp\2016-01-12-stephen-cook.jpg" TargetMode="Externa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72_karp.PNG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annealing_1.PNG" TargetMode="External"/><Relationship Id="rId2" Type="http://schemas.openxmlformats.org/officeDocument/2006/relationships/hyperlink" Target="https://www.youtube.com/watch?v=iaq_Fpr4KZc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annealing_fujitsu_2.png" TargetMode="External"/><Relationship Id="rId4" Type="http://schemas.openxmlformats.org/officeDocument/2006/relationships/image" Target="file:///E:\github\cours_comp\annealing_fujitsu_1.png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graph_repr_list.PNG" TargetMode="External"/><Relationship Id="rId2" Type="http://schemas.openxmlformats.org/officeDocument/2006/relationships/image" Target="file:///E:\github\cours_comp\graph_repr_1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graph_repr_matrix.PN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07_krzakala_montanari.PNG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8_committee_machine_1.PNG" TargetMode="External"/><Relationship Id="rId2" Type="http://schemas.openxmlformats.org/officeDocument/2006/relationships/image" Target="file:///E:\github\cours_comp\18_committee_machine_2.PNG" TargetMode="Externa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09_krzakala_zdeborava.PNG" TargetMode="Externa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9_scalefree_solver_times.PNG" TargetMode="External"/><Relationship Id="rId2" Type="http://schemas.openxmlformats.org/officeDocument/2006/relationships/image" Target="file:///E:\github\cours_comp\19_scalefree_proportion_of_satisf_formulas.PNG" TargetMode="Externa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VaughanPratt.JPG" TargetMode="External"/><Relationship Id="rId2" Type="http://schemas.openxmlformats.org/officeDocument/2006/relationships/image" Target="file:///E:\github\cours_comp\pratt_paper.PN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pratt_wolfram_certificate_txt.PNG" TargetMode="Externa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puissances.png" TargetMode="Externa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expo.png" TargetMode="Externa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220px-Carl_Friedrich_Gauss_1840_by_Jensen.jpg" TargetMode="External"/><Relationship Id="rId2" Type="http://schemas.openxmlformats.org/officeDocument/2006/relationships/image" Target="file:///E:\github\cours_comp\multiplication_nlogn.PN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170px-VStrassen_19791026_340.jpg" TargetMode="External"/><Relationship Id="rId4" Type="http://schemas.openxmlformats.org/officeDocument/2006/relationships/image" Target="file:///E:\github\cours_comp\Anatolii_Karatsuba.jp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dwave_map_coloring_CSP4colors1.png" TargetMode="External"/><Relationship Id="rId2" Type="http://schemas.openxmlformats.org/officeDocument/2006/relationships/image" Target="file:///E:\github\cours_comp\dwave_Problem_MapColoring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sudoku_graph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503547" y="375506"/>
            <a:ext cx="8137525" cy="1296144"/>
          </a:xfrm>
        </p:spPr>
        <p:txBody>
          <a:bodyPr/>
          <a:lstStyle/>
          <a:p>
            <a:r>
              <a:rPr lang="fr-FR" dirty="0" smtClean="0"/>
              <a:t>Comment REUSSIR vos SUDOKUS</a:t>
            </a:r>
            <a:r>
              <a:rPr lang="fr-FR" dirty="0"/>
              <a:t> </a:t>
            </a:r>
            <a:r>
              <a:rPr lang="fr-FR" dirty="0" smtClean="0"/>
              <a:t>? 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432444" y="3399842"/>
            <a:ext cx="8136000" cy="502556"/>
          </a:xfrm>
        </p:spPr>
        <p:txBody>
          <a:bodyPr/>
          <a:lstStyle/>
          <a:p>
            <a:r>
              <a:rPr lang="fr-FR" dirty="0"/>
              <a:t>6</a:t>
            </a:r>
            <a:r>
              <a:rPr lang="fr-FR" dirty="0" smtClean="0"/>
              <a:t> mai 2021</a:t>
            </a:r>
          </a:p>
          <a:p>
            <a:r>
              <a:rPr lang="fr-FR" dirty="0" smtClean="0"/>
              <a:t>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12" name="Titre 10"/>
          <p:cNvSpPr txBox="1">
            <a:spLocks/>
          </p:cNvSpPr>
          <p:nvPr/>
        </p:nvSpPr>
        <p:spPr bwMode="gray">
          <a:xfrm>
            <a:off x="3060141" y="1656197"/>
            <a:ext cx="3024336" cy="14686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LES solveurs de contraintes,</a:t>
            </a:r>
          </a:p>
          <a:p>
            <a:r>
              <a:rPr lang="fr-FR" sz="2000" dirty="0" smtClean="0"/>
              <a:t>Et comment gagner 1 MILLION ($)</a:t>
            </a:r>
          </a:p>
          <a:p>
            <a:r>
              <a:rPr lang="fr-FR" sz="1200" dirty="0" smtClean="0"/>
              <a:t>[</a:t>
            </a:r>
            <a:r>
              <a:rPr lang="fr-FR" sz="1200" u="sng" dirty="0" smtClean="0"/>
              <a:t>2ième partie</a:t>
            </a:r>
            <a:r>
              <a:rPr lang="fr-FR" sz="1200" dirty="0" smtClean="0"/>
              <a:t>]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1670"/>
            <a:ext cx="2249194" cy="22536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64" y="1203598"/>
            <a:ext cx="2154498" cy="142852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93" y="2140818"/>
            <a:ext cx="2352675" cy="19431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543084" y="1508880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latin typeface="Chiller" panose="04020404031007020602" pitchFamily="82" charset="0"/>
              </a:rPr>
              <a:t>P = NP ?</a:t>
            </a:r>
            <a:endParaRPr lang="fr-FR" sz="2800" b="1" dirty="0"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3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Déconfinons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719554" y="3486671"/>
            <a:ext cx="1116124" cy="23720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Réduction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-72516" y="771550"/>
            <a:ext cx="4505325" cy="9715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315333" y="15466"/>
            <a:ext cx="4829175" cy="25527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-508" y="2543200"/>
            <a:ext cx="2484276" cy="21887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071464" y="2595628"/>
            <a:ext cx="2516760" cy="21492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696236" y="2565388"/>
            <a:ext cx="2447764" cy="2166602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143508" y="1879000"/>
            <a:ext cx="3492388" cy="6702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« G </a:t>
            </a:r>
            <a:r>
              <a:rPr lang="fr-FR" dirty="0" err="1" smtClean="0"/>
              <a:t>a-t-il</a:t>
            </a:r>
            <a:r>
              <a:rPr lang="fr-FR" dirty="0" smtClean="0"/>
              <a:t> un cycle </a:t>
            </a:r>
            <a:r>
              <a:rPr lang="fr-FR" dirty="0" err="1" smtClean="0"/>
              <a:t>hamiltonien</a:t>
            </a:r>
            <a:r>
              <a:rPr lang="fr-FR" dirty="0" smtClean="0"/>
              <a:t> ? »</a:t>
            </a:r>
          </a:p>
          <a:p>
            <a:pPr lvl="1"/>
            <a:r>
              <a:rPr lang="fr-FR" dirty="0" smtClean="0"/>
              <a:t>Polynomial ?</a:t>
            </a:r>
          </a:p>
          <a:p>
            <a:pPr lvl="1"/>
            <a:r>
              <a:rPr lang="fr-FR" dirty="0" smtClean="0"/>
              <a:t>Anti-gros-mytho ?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14" name="Espace réservé du contenu 1"/>
          <p:cNvSpPr txBox="1">
            <a:spLocks/>
          </p:cNvSpPr>
          <p:nvPr/>
        </p:nvSpPr>
        <p:spPr bwMode="gray">
          <a:xfrm>
            <a:off x="5184068" y="1497487"/>
            <a:ext cx="3888432" cy="9030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Optimisation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smtClean="0"/>
              <a:t>Décision :</a:t>
            </a:r>
          </a:p>
          <a:p>
            <a:r>
              <a:rPr lang="fr-FR" dirty="0" smtClean="0"/>
              <a:t>« y </a:t>
            </a:r>
            <a:r>
              <a:rPr lang="fr-FR" dirty="0" err="1" smtClean="0"/>
              <a:t>a-t-il</a:t>
            </a:r>
            <a:r>
              <a:rPr lang="fr-FR" dirty="0" smtClean="0"/>
              <a:t> un tour de moins de 1000 km ? »</a:t>
            </a:r>
          </a:p>
          <a:p>
            <a:pPr lvl="1"/>
            <a:r>
              <a:rPr lang="fr-FR" dirty="0" smtClean="0"/>
              <a:t>Polynomial ?</a:t>
            </a:r>
          </a:p>
          <a:p>
            <a:pPr lvl="1"/>
            <a:r>
              <a:rPr lang="fr-FR" dirty="0" smtClean="0"/>
              <a:t>Anti-gros-mytho ?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2719554" y="3399842"/>
            <a:ext cx="111612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1"/>
          <p:cNvSpPr txBox="1">
            <a:spLocks/>
          </p:cNvSpPr>
          <p:nvPr/>
        </p:nvSpPr>
        <p:spPr bwMode="gray">
          <a:xfrm>
            <a:off x="5472819" y="15466"/>
            <a:ext cx="3203637" cy="5609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Voyageur de commerce (« TSP »):</a:t>
            </a:r>
          </a:p>
          <a:p>
            <a:r>
              <a:rPr lang="fr-FR" dirty="0" smtClean="0"/>
              <a:t>« quel est le tour optimal ? »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17" name="Espace réservé du contenu 1"/>
          <p:cNvSpPr txBox="1">
            <a:spLocks/>
          </p:cNvSpPr>
          <p:nvPr/>
        </p:nvSpPr>
        <p:spPr bwMode="gray">
          <a:xfrm>
            <a:off x="2699792" y="3687874"/>
            <a:ext cx="1116124" cy="2736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>
                <a:solidFill>
                  <a:srgbClr val="FF0000"/>
                </a:solidFill>
              </a:rPr>
              <a:t>polynomiale</a:t>
            </a:r>
          </a:p>
        </p:txBody>
      </p:sp>
    </p:spTree>
    <p:extLst>
      <p:ext uri="{BB962C8B-B14F-4D97-AF65-F5344CB8AC3E}">
        <p14:creationId xmlns:p14="http://schemas.microsoft.com/office/powerpoint/2010/main" val="243962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build="p" bldLvl="2"/>
      <p:bldP spid="14" grpId="0" build="p" bldLvl="2"/>
      <p:bldP spid="16" grpId="0" build="p"/>
      <p:bldP spid="1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Soyons un peu logiques ! (1/2)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1520" y="2865085"/>
            <a:ext cx="2952328" cy="318733"/>
          </a:xfrm>
        </p:spPr>
        <p:txBody>
          <a:bodyPr/>
          <a:lstStyle/>
          <a:p>
            <a:r>
              <a:rPr lang="fr-FR" dirty="0" smtClean="0"/>
              <a:t>« peut-on allumer la lumière ? »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215516" y="843558"/>
            <a:ext cx="3757858" cy="186205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935550" y="159482"/>
            <a:ext cx="4100946" cy="19772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3275856" y="2463738"/>
            <a:ext cx="5868652" cy="59437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5976156" y="3380885"/>
            <a:ext cx="3142565" cy="1387109"/>
          </a:xfrm>
          <a:prstGeom prst="rect">
            <a:avLst/>
          </a:prstGeom>
        </p:spPr>
      </p:pic>
      <p:cxnSp>
        <p:nvCxnSpPr>
          <p:cNvPr id="13" name="Connecteur droit avec flèche 12"/>
          <p:cNvCxnSpPr/>
          <p:nvPr/>
        </p:nvCxnSpPr>
        <p:spPr>
          <a:xfrm>
            <a:off x="4391980" y="1448812"/>
            <a:ext cx="46805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6551501" y="2175706"/>
            <a:ext cx="719" cy="27784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6551501" y="3046849"/>
            <a:ext cx="719" cy="27784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 rot="5400000">
            <a:off x="3851920" y="1547409"/>
            <a:ext cx="526740" cy="526740"/>
          </a:xfrm>
          <a:prstGeom prst="rect">
            <a:avLst/>
          </a:prstGeom>
        </p:spPr>
      </p:pic>
      <p:sp>
        <p:nvSpPr>
          <p:cNvPr id="17" name="Espace réservé du contenu 1"/>
          <p:cNvSpPr txBox="1">
            <a:spLocks/>
          </p:cNvSpPr>
          <p:nvPr/>
        </p:nvSpPr>
        <p:spPr bwMode="gray">
          <a:xfrm>
            <a:off x="251520" y="3858970"/>
            <a:ext cx="2952328" cy="2969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BOOL-SAT</a:t>
            </a:r>
          </a:p>
        </p:txBody>
      </p:sp>
      <p:sp>
        <p:nvSpPr>
          <p:cNvPr id="19" name="Espace réservé du contenu 1"/>
          <p:cNvSpPr txBox="1">
            <a:spLocks/>
          </p:cNvSpPr>
          <p:nvPr/>
        </p:nvSpPr>
        <p:spPr bwMode="gray">
          <a:xfrm>
            <a:off x="251520" y="4371950"/>
            <a:ext cx="1176790" cy="2969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3-SAT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20" name="Espace réservé du contenu 1"/>
          <p:cNvSpPr txBox="1">
            <a:spLocks/>
          </p:cNvSpPr>
          <p:nvPr/>
        </p:nvSpPr>
        <p:spPr bwMode="gray">
          <a:xfrm>
            <a:off x="244860" y="4119922"/>
            <a:ext cx="1842864" cy="2969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CNF-SAT (« SAT »)</a:t>
            </a:r>
          </a:p>
        </p:txBody>
      </p:sp>
      <p:sp>
        <p:nvSpPr>
          <p:cNvPr id="21" name="Espace réservé du contenu 1"/>
          <p:cNvSpPr txBox="1">
            <a:spLocks/>
          </p:cNvSpPr>
          <p:nvPr/>
        </p:nvSpPr>
        <p:spPr bwMode="gray">
          <a:xfrm>
            <a:off x="251520" y="3183818"/>
            <a:ext cx="1836204" cy="7176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Circuit-SAT</a:t>
            </a:r>
          </a:p>
          <a:p>
            <a:pPr lvl="1"/>
            <a:r>
              <a:rPr lang="fr-FR" dirty="0" smtClean="0"/>
              <a:t>Polynomial ?</a:t>
            </a:r>
          </a:p>
          <a:p>
            <a:pPr lvl="1"/>
            <a:r>
              <a:rPr lang="fr-FR" dirty="0" smtClean="0"/>
              <a:t>Anti-gros-mytho ?</a:t>
            </a:r>
          </a:p>
        </p:txBody>
      </p:sp>
      <p:sp>
        <p:nvSpPr>
          <p:cNvPr id="7" name="Flèche courbée vers la gauche 6"/>
          <p:cNvSpPr/>
          <p:nvPr/>
        </p:nvSpPr>
        <p:spPr>
          <a:xfrm flipV="1">
            <a:off x="1669804" y="3076640"/>
            <a:ext cx="940737" cy="1475330"/>
          </a:xfrm>
          <a:prstGeom prst="curvedLeftArrow">
            <a:avLst>
              <a:gd name="adj1" fmla="val 11510"/>
              <a:gd name="adj2" fmla="val 50000"/>
              <a:gd name="adj3" fmla="val 139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39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7" grpId="0" build="p"/>
      <p:bldP spid="19" grpId="0" build="p"/>
      <p:bldP spid="20" grpId="0" build="p"/>
      <p:bldP spid="21" grpId="0" build="p" bldLvl="2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Soyons un peu logiques ! (2/2)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20530" y="2385395"/>
            <a:ext cx="1819222" cy="330371"/>
          </a:xfrm>
        </p:spPr>
        <p:txBody>
          <a:bodyPr/>
          <a:lstStyle/>
          <a:p>
            <a:r>
              <a:rPr lang="fr-FR" dirty="0" smtClean="0"/>
              <a:t>SAT </a:t>
            </a:r>
            <a:r>
              <a:rPr lang="fr-FR" dirty="0" smtClean="0">
                <a:sym typeface="Wingdings" panose="05000000000000000000" pitchFamily="2" charset="2"/>
              </a:rPr>
              <a:t> 3-COL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662839" y="663538"/>
            <a:ext cx="5445665" cy="4032448"/>
          </a:xfrm>
          <a:prstGeom prst="rect">
            <a:avLst/>
          </a:prstGeom>
        </p:spPr>
      </p:pic>
      <p:sp>
        <p:nvSpPr>
          <p:cNvPr id="3" name="Flèche courbée vers le haut 2"/>
          <p:cNvSpPr/>
          <p:nvPr/>
        </p:nvSpPr>
        <p:spPr>
          <a:xfrm flipH="1">
            <a:off x="755576" y="2694700"/>
            <a:ext cx="888756" cy="4320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29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Super Mario </a:t>
            </a:r>
            <a:r>
              <a:rPr lang="fr-FR" dirty="0" err="1" smtClean="0"/>
              <a:t>Bros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580112" y="3973391"/>
            <a:ext cx="2186491" cy="290548"/>
          </a:xfrm>
        </p:spPr>
        <p:txBody>
          <a:bodyPr/>
          <a:lstStyle/>
          <a:p>
            <a:r>
              <a:rPr lang="fr-FR" dirty="0" smtClean="0"/>
              <a:t>3-SAT </a:t>
            </a:r>
            <a:r>
              <a:rPr lang="fr-FR" dirty="0" smtClean="0">
                <a:sym typeface="Wingdings" panose="05000000000000000000" pitchFamily="2" charset="2"/>
              </a:rPr>
              <a:t> Super Mario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1859" y="1602161"/>
            <a:ext cx="3640041" cy="316583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275855" y="15466"/>
            <a:ext cx="5878077" cy="3789748"/>
          </a:xfrm>
          <a:prstGeom prst="rect">
            <a:avLst/>
          </a:prstGeom>
        </p:spPr>
      </p:pic>
      <p:sp>
        <p:nvSpPr>
          <p:cNvPr id="9" name="Flèche courbée vers le haut 8"/>
          <p:cNvSpPr/>
          <p:nvPr/>
        </p:nvSpPr>
        <p:spPr>
          <a:xfrm flipH="1">
            <a:off x="5968538" y="4263939"/>
            <a:ext cx="888756" cy="4320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67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L</a:t>
            </a:r>
            <a:r>
              <a:rPr lang="fr-FR" dirty="0" smtClean="0"/>
              <a:t>e « non-déterminisme » selon A. Turing (1936) (1/2)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7637543" y="15464"/>
            <a:ext cx="1506965" cy="227414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001931" y="2312903"/>
            <a:ext cx="3142577" cy="2095051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15408" y="3075806"/>
            <a:ext cx="5796136" cy="1119895"/>
            <a:chOff x="1547664" y="894123"/>
            <a:chExt cx="5796136" cy="1119895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547664" y="894123"/>
              <a:ext cx="5796136" cy="111989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940152" y="1793389"/>
              <a:ext cx="1368152" cy="2022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5" name="Connecteur droit 14"/>
          <p:cNvCxnSpPr/>
          <p:nvPr/>
        </p:nvCxnSpPr>
        <p:spPr>
          <a:xfrm flipV="1">
            <a:off x="33156" y="4191930"/>
            <a:ext cx="4214808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79512" y="879562"/>
            <a:ext cx="864096" cy="2087817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359532" y="1657038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y</a:t>
            </a:r>
            <a:r>
              <a:rPr lang="fr-FR" sz="1200" dirty="0" smtClean="0"/>
              <a:t> := </a:t>
            </a:r>
            <a:r>
              <a:rPr lang="fr-FR" sz="1200" dirty="0" err="1" smtClean="0"/>
              <a:t>x+a</a:t>
            </a:r>
            <a:r>
              <a:rPr lang="fr-FR" sz="1200" dirty="0" smtClean="0"/>
              <a:t>;</a:t>
            </a:r>
            <a:endParaRPr lang="fr-FR" sz="1200" dirty="0"/>
          </a:p>
        </p:txBody>
      </p:sp>
      <p:sp>
        <p:nvSpPr>
          <p:cNvPr id="21" name="ZoneTexte 20"/>
          <p:cNvSpPr txBox="1"/>
          <p:nvPr/>
        </p:nvSpPr>
        <p:spPr>
          <a:xfrm>
            <a:off x="369899" y="2427734"/>
            <a:ext cx="1391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resultat</a:t>
            </a:r>
            <a:r>
              <a:rPr lang="fr-FR" sz="1200" dirty="0" smtClean="0"/>
              <a:t> := (y &gt; b);</a:t>
            </a:r>
            <a:endParaRPr lang="fr-FR" sz="1200" dirty="0"/>
          </a:p>
        </p:txBody>
      </p:sp>
      <p:sp>
        <p:nvSpPr>
          <p:cNvPr id="22" name="ZoneTexte 21"/>
          <p:cNvSpPr txBox="1"/>
          <p:nvPr/>
        </p:nvSpPr>
        <p:spPr>
          <a:xfrm>
            <a:off x="359532" y="1186063"/>
            <a:ext cx="966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rgbClr val="FF0000"/>
                </a:solidFill>
              </a:rPr>
              <a:t>a := input();</a:t>
            </a:r>
            <a:endParaRPr lang="fr-FR" sz="1200" dirty="0">
              <a:solidFill>
                <a:srgbClr val="FF0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59532" y="2125437"/>
            <a:ext cx="966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b</a:t>
            </a:r>
            <a:r>
              <a:rPr lang="fr-FR" sz="1200" dirty="0" smtClean="0">
                <a:solidFill>
                  <a:srgbClr val="FF0000"/>
                </a:solidFill>
              </a:rPr>
              <a:t> := input();</a:t>
            </a:r>
            <a:endParaRPr lang="fr-FR" sz="1200" dirty="0">
              <a:solidFill>
                <a:srgbClr val="FF0000"/>
              </a:solidFill>
            </a:endParaRP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4680012" y="699542"/>
            <a:ext cx="2809783" cy="1578741"/>
          </a:xfrm>
          <a:prstGeom prst="rect">
            <a:avLst/>
          </a:prstGeom>
        </p:spPr>
      </p:pic>
      <p:sp>
        <p:nvSpPr>
          <p:cNvPr id="25" name="Espace réservé du contenu 24"/>
          <p:cNvSpPr>
            <a:spLocks noGrp="1"/>
          </p:cNvSpPr>
          <p:nvPr>
            <p:ph idx="1"/>
          </p:nvPr>
        </p:nvSpPr>
        <p:spPr>
          <a:xfrm>
            <a:off x="123056" y="4492521"/>
            <a:ext cx="7833320" cy="275473"/>
          </a:xfrm>
        </p:spPr>
        <p:txBody>
          <a:bodyPr/>
          <a:lstStyle/>
          <a:p>
            <a:r>
              <a:rPr lang="fr-FR" dirty="0" smtClean="0"/>
              <a:t>La machine ‘accepte’ N     </a:t>
            </a:r>
            <a:r>
              <a:rPr lang="fr-FR" dirty="0" smtClean="0">
                <a:sym typeface="Wingdings" panose="05000000000000000000" pitchFamily="2" charset="2"/>
              </a:rPr>
              <a:t></a:t>
            </a:r>
            <a:r>
              <a:rPr lang="fr-FR" dirty="0" smtClean="0"/>
              <a:t>     </a:t>
            </a:r>
            <a:r>
              <a:rPr lang="fr-FR" dirty="0" smtClean="0">
                <a:solidFill>
                  <a:srgbClr val="FF0000"/>
                </a:solidFill>
              </a:rPr>
              <a:t>IL EXISTE </a:t>
            </a:r>
            <a:r>
              <a:rPr lang="fr-FR" dirty="0" smtClean="0"/>
              <a:t>une suite de ‘choix’ qui amène à ‘</a:t>
            </a:r>
            <a:r>
              <a:rPr lang="fr-FR" dirty="0" err="1" smtClean="0"/>
              <a:t>accept</a:t>
            </a:r>
            <a:r>
              <a:rPr lang="fr-FR" dirty="0" smtClean="0"/>
              <a:t>’</a:t>
            </a:r>
            <a:endParaRPr lang="fr-FR" dirty="0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2411760" y="879561"/>
            <a:ext cx="864096" cy="2087817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2591780" y="1657038"/>
            <a:ext cx="2015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reste := N modulo diviseur;</a:t>
            </a:r>
            <a:endParaRPr lang="fr-FR" sz="1200" dirty="0"/>
          </a:p>
        </p:txBody>
      </p:sp>
      <p:sp>
        <p:nvSpPr>
          <p:cNvPr id="28" name="ZoneTexte 27"/>
          <p:cNvSpPr txBox="1"/>
          <p:nvPr/>
        </p:nvSpPr>
        <p:spPr>
          <a:xfrm>
            <a:off x="2595333" y="2053333"/>
            <a:ext cx="1745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resultat</a:t>
            </a:r>
            <a:r>
              <a:rPr lang="fr-FR" sz="1200" dirty="0" smtClean="0"/>
              <a:t> := (reste == 0);</a:t>
            </a:r>
            <a:endParaRPr lang="fr-FR" sz="12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91780" y="1186063"/>
            <a:ext cx="1409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rgbClr val="FF0000"/>
                </a:solidFill>
              </a:rPr>
              <a:t>diviseur := input();</a:t>
            </a:r>
            <a:endParaRPr lang="fr-FR" sz="1200" dirty="0">
              <a:solidFill>
                <a:srgbClr val="FF0000"/>
              </a:solidFill>
            </a:endParaRPr>
          </a:p>
        </p:txBody>
      </p:sp>
      <p:sp>
        <p:nvSpPr>
          <p:cNvPr id="31" name="Multiplication 30"/>
          <p:cNvSpPr/>
          <p:nvPr/>
        </p:nvSpPr>
        <p:spPr>
          <a:xfrm>
            <a:off x="4989858" y="662885"/>
            <a:ext cx="2396352" cy="1692188"/>
          </a:xfrm>
          <a:prstGeom prst="mathMultiply">
            <a:avLst>
              <a:gd name="adj1" fmla="val 658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107504" y="663538"/>
            <a:ext cx="654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Toto(x)</a:t>
            </a:r>
            <a:endParaRPr lang="fr-FR" sz="1200" dirty="0"/>
          </a:p>
        </p:txBody>
      </p:sp>
      <p:sp>
        <p:nvSpPr>
          <p:cNvPr id="32" name="ZoneTexte 31"/>
          <p:cNvSpPr txBox="1"/>
          <p:nvPr/>
        </p:nvSpPr>
        <p:spPr>
          <a:xfrm>
            <a:off x="2339752" y="663538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Is_composite</a:t>
            </a:r>
            <a:r>
              <a:rPr lang="fr-FR" sz="1200" dirty="0" smtClean="0"/>
              <a:t>(N)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80981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5" grpId="0" build="p"/>
      <p:bldP spid="27" grpId="0"/>
      <p:bldP spid="28" grpId="0"/>
      <p:bldP spid="29" grpId="0"/>
      <p:bldP spid="31" grpId="0" animBg="1"/>
      <p:bldP spid="30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Le « non-déterminisme » selon A. Turing (1936) </a:t>
            </a:r>
            <a:r>
              <a:rPr lang="fr-FR" dirty="0" smtClean="0"/>
              <a:t>(2/2</a:t>
            </a:r>
            <a:r>
              <a:rPr lang="fr-FR" dirty="0"/>
              <a:t>)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8187052" y="1"/>
            <a:ext cx="927092" cy="1399066"/>
          </a:xfrm>
          <a:prstGeom prst="rect">
            <a:avLst/>
          </a:prstGeom>
        </p:spPr>
      </p:pic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6861623" y="1419622"/>
            <a:ext cx="2210877" cy="259311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IL EXISTE un diviseur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30386" y="3492349"/>
            <a:ext cx="6336196" cy="114545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 rot="5400000">
            <a:off x="2772328" y="1256700"/>
            <a:ext cx="2616074" cy="146500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331640" y="699542"/>
            <a:ext cx="1955067" cy="109849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179512" y="879562"/>
            <a:ext cx="864096" cy="2087817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359532" y="1186063"/>
            <a:ext cx="966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rgbClr val="FF0000"/>
                </a:solidFill>
              </a:rPr>
              <a:t>a := input();</a:t>
            </a:r>
            <a:endParaRPr lang="fr-FR" sz="1200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359532" y="2125437"/>
            <a:ext cx="966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b</a:t>
            </a:r>
            <a:r>
              <a:rPr lang="fr-FR" sz="1200" dirty="0" smtClean="0">
                <a:solidFill>
                  <a:srgbClr val="FF0000"/>
                </a:solidFill>
              </a:rPr>
              <a:t> := input();</a:t>
            </a:r>
            <a:endParaRPr lang="fr-FR" sz="1200" dirty="0">
              <a:solidFill>
                <a:srgbClr val="FF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72723" y="2427734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rgbClr val="FF0000"/>
                </a:solidFill>
              </a:rPr>
              <a:t>c := input();</a:t>
            </a:r>
            <a:endParaRPr lang="fr-FR" sz="1200" dirty="0">
              <a:solidFill>
                <a:srgbClr val="FF0000"/>
              </a:solidFill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4896036" y="689939"/>
            <a:ext cx="1953917" cy="2607298"/>
          </a:xfrm>
          <a:prstGeom prst="rect">
            <a:avLst/>
          </a:prstGeom>
        </p:spPr>
      </p:pic>
      <p:sp>
        <p:nvSpPr>
          <p:cNvPr id="22" name="Ellipse 21"/>
          <p:cNvSpPr/>
          <p:nvPr/>
        </p:nvSpPr>
        <p:spPr>
          <a:xfrm>
            <a:off x="6077468" y="2190477"/>
            <a:ext cx="755624" cy="5612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4391980" y="2942995"/>
            <a:ext cx="216024" cy="2053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7308304" y="2248129"/>
            <a:ext cx="864096" cy="2087817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7491877" y="3421901"/>
            <a:ext cx="1745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resultat</a:t>
            </a:r>
            <a:r>
              <a:rPr lang="fr-FR" sz="1200" dirty="0" smtClean="0"/>
              <a:t> := (reste == 0);</a:t>
            </a:r>
            <a:endParaRPr lang="fr-FR" sz="12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488324" y="2554631"/>
            <a:ext cx="1409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rgbClr val="FF0000"/>
                </a:solidFill>
              </a:rPr>
              <a:t>diviseur := input();</a:t>
            </a:r>
            <a:endParaRPr lang="fr-FR" sz="1200" dirty="0">
              <a:solidFill>
                <a:srgbClr val="FF0000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7426154" y="2942823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reste := N </a:t>
            </a:r>
            <a:r>
              <a:rPr lang="fr-FR" sz="1200" dirty="0" err="1" smtClean="0"/>
              <a:t>mod</a:t>
            </a:r>
            <a:r>
              <a:rPr lang="fr-FR" sz="1200" dirty="0" smtClean="0"/>
              <a:t> diviseur;</a:t>
            </a:r>
            <a:endParaRPr lang="fr-FR" sz="1200" dirty="0"/>
          </a:p>
        </p:txBody>
      </p:sp>
      <p:cxnSp>
        <p:nvCxnSpPr>
          <p:cNvPr id="29" name="Connecteur droit 28"/>
          <p:cNvCxnSpPr/>
          <p:nvPr/>
        </p:nvCxnSpPr>
        <p:spPr>
          <a:xfrm flipV="1">
            <a:off x="7670112" y="2559761"/>
            <a:ext cx="936104" cy="2883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912260" y="1959682"/>
            <a:ext cx="2340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FOR diviseur = 2,3,…, </a:t>
            </a:r>
            <a:r>
              <a:rPr lang="fr-FR" sz="1400" dirty="0" smtClean="0">
                <a:solidFill>
                  <a:srgbClr val="FF0000"/>
                </a:solidFill>
                <a:sym typeface="Symbol" panose="05050102010706020507" pitchFamily="18" charset="2"/>
              </a:rPr>
              <a:t></a:t>
            </a:r>
            <a:r>
              <a:rPr lang="fr-FR" sz="1400" dirty="0" smtClean="0">
                <a:solidFill>
                  <a:srgbClr val="FF0000"/>
                </a:solidFill>
              </a:rPr>
              <a:t>N :</a:t>
            </a:r>
            <a:endParaRPr lang="fr-FR" sz="1400" dirty="0">
              <a:solidFill>
                <a:srgbClr val="FF0000"/>
              </a:solidFill>
            </a:endParaRPr>
          </a:p>
        </p:txBody>
      </p:sp>
      <p:cxnSp>
        <p:nvCxnSpPr>
          <p:cNvPr id="31" name="Connecteur droit 30"/>
          <p:cNvCxnSpPr/>
          <p:nvPr/>
        </p:nvCxnSpPr>
        <p:spPr>
          <a:xfrm flipV="1">
            <a:off x="213176" y="4623977"/>
            <a:ext cx="4214808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5463716" y="4479962"/>
            <a:ext cx="10525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>
            <a:off x="7272300" y="1635646"/>
            <a:ext cx="719" cy="27784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5"/>
          <p:cNvSpPr txBox="1">
            <a:spLocks/>
          </p:cNvSpPr>
          <p:nvPr/>
        </p:nvSpPr>
        <p:spPr bwMode="gray">
          <a:xfrm>
            <a:off x="6976951" y="4479962"/>
            <a:ext cx="1447477" cy="2593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‘FORCE BRUTE’</a:t>
            </a:r>
            <a:endParaRPr lang="fr-FR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1326463" y="2269016"/>
            <a:ext cx="1959094" cy="1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>
            <a:off x="1317208" y="2579749"/>
            <a:ext cx="1969499" cy="251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370452" y="186440"/>
            <a:ext cx="1441420" cy="646331"/>
          </a:xfrm>
          <a:prstGeom prst="rect">
            <a:avLst/>
          </a:prstGeom>
          <a:noFill/>
          <a:ln w="381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Parallélisme</a:t>
            </a:r>
          </a:p>
          <a:p>
            <a:pPr algn="ctr"/>
            <a:r>
              <a:rPr lang="fr-FR" dirty="0" smtClean="0">
                <a:solidFill>
                  <a:srgbClr val="FF0000"/>
                </a:solidFill>
              </a:rPr>
              <a:t>illimité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53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2" grpId="0" animBg="1"/>
      <p:bldP spid="23" grpId="0" animBg="1"/>
      <p:bldP spid="25" grpId="0"/>
      <p:bldP spid="26" grpId="0"/>
      <p:bldP spid="27" grpId="0"/>
      <p:bldP spid="30" grpId="0"/>
      <p:bldP spid="33" grpId="0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431984"/>
          </a:xfrm>
        </p:spPr>
        <p:txBody>
          <a:bodyPr/>
          <a:lstStyle/>
          <a:p>
            <a:r>
              <a:rPr lang="fr-FR" dirty="0" smtClean="0"/>
              <a:t>Pourquoi ‘OUI-facilement-vérifiable’ = ‘NP’ (‘Non-</a:t>
            </a:r>
            <a:r>
              <a:rPr lang="fr-FR" dirty="0" err="1" smtClean="0"/>
              <a:t>deterministic</a:t>
            </a:r>
            <a:r>
              <a:rPr lang="fr-FR" dirty="0" smtClean="0"/>
              <a:t> Polynomial’)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15516" y="1095586"/>
            <a:ext cx="3719874" cy="216024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 : N = 289…449 est-il composé ?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rgbClr val="FF0000"/>
                </a:solidFill>
              </a:rPr>
              <a:t>B : OUI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A : c’est pas que j’ai pas confiance, mais …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rgbClr val="FF0000"/>
                </a:solidFill>
              </a:rPr>
              <a:t>B : c’est divisible par C = 123…373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A : (Python : N%C </a:t>
            </a:r>
            <a:r>
              <a:rPr lang="fr-FR" dirty="0" smtClean="0">
                <a:sym typeface="Wingdings" panose="05000000000000000000" pitchFamily="2" charset="2"/>
              </a:rPr>
              <a:t> 0</a:t>
            </a:r>
            <a:r>
              <a:rPr lang="fr-FR" dirty="0" smtClean="0"/>
              <a:t>) OK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899592" y="3555096"/>
            <a:ext cx="652743" cy="770022"/>
            <a:chOff x="4139952" y="2967794"/>
            <a:chExt cx="652743" cy="770022"/>
          </a:xfrm>
        </p:grpSpPr>
        <p:cxnSp>
          <p:nvCxnSpPr>
            <p:cNvPr id="5" name="Connecteur droit 4"/>
            <p:cNvCxnSpPr/>
            <p:nvPr/>
          </p:nvCxnSpPr>
          <p:spPr>
            <a:xfrm>
              <a:off x="4283968" y="2967794"/>
              <a:ext cx="0" cy="10801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>
              <a:off x="4644008" y="2967794"/>
              <a:ext cx="0" cy="10801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>
              <a:off x="4463988" y="3629804"/>
              <a:ext cx="0" cy="10801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/>
            <p:cNvSpPr txBox="1"/>
            <p:nvPr/>
          </p:nvSpPr>
          <p:spPr>
            <a:xfrm>
              <a:off x="4139952" y="3075806"/>
              <a:ext cx="652743" cy="553998"/>
            </a:xfrm>
            <a:prstGeom prst="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sz="1000" dirty="0" smtClean="0"/>
                <a:t>N        C</a:t>
              </a:r>
            </a:p>
            <a:p>
              <a:endParaRPr lang="fr-FR" sz="1000" dirty="0" smtClean="0"/>
            </a:p>
            <a:p>
              <a:r>
                <a:rPr lang="fr-FR" sz="1000" dirty="0" smtClean="0"/>
                <a:t>   N%C</a:t>
              </a:r>
              <a:endParaRPr lang="fr-FR" sz="1000" dirty="0"/>
            </a:p>
          </p:txBody>
        </p:sp>
      </p:grpSp>
      <p:cxnSp>
        <p:nvCxnSpPr>
          <p:cNvPr id="17" name="Connecteur droit avec flèche 16"/>
          <p:cNvCxnSpPr/>
          <p:nvPr/>
        </p:nvCxnSpPr>
        <p:spPr>
          <a:xfrm>
            <a:off x="683568" y="3555096"/>
            <a:ext cx="0" cy="77002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13192" y="3801607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Poly(n)</a:t>
            </a:r>
            <a:endParaRPr lang="fr-FR" sz="1200" dirty="0"/>
          </a:p>
        </p:txBody>
      </p:sp>
      <p:cxnSp>
        <p:nvCxnSpPr>
          <p:cNvPr id="23" name="Connecteur droit 22"/>
          <p:cNvCxnSpPr/>
          <p:nvPr/>
        </p:nvCxnSpPr>
        <p:spPr>
          <a:xfrm>
            <a:off x="3995936" y="987574"/>
            <a:ext cx="0" cy="3420380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 2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4716016" y="879252"/>
            <a:ext cx="1116124" cy="1489351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6023801" y="879252"/>
            <a:ext cx="5019" cy="148935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 rot="5400000">
            <a:off x="7315275" y="1253330"/>
            <a:ext cx="1698945" cy="951409"/>
          </a:xfrm>
          <a:prstGeom prst="rect">
            <a:avLst/>
          </a:prstGeom>
        </p:spPr>
      </p:pic>
      <p:cxnSp>
        <p:nvCxnSpPr>
          <p:cNvPr id="47" name="Connecteur droit avec flèche 46"/>
          <p:cNvCxnSpPr/>
          <p:nvPr/>
        </p:nvCxnSpPr>
        <p:spPr>
          <a:xfrm>
            <a:off x="4644008" y="3543858"/>
            <a:ext cx="0" cy="77002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973632" y="3795886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Poly(n)</a:t>
            </a:r>
            <a:endParaRPr lang="fr-FR" sz="1200" dirty="0"/>
          </a:p>
        </p:txBody>
      </p:sp>
      <p:grpSp>
        <p:nvGrpSpPr>
          <p:cNvPr id="3" name="Groupe 2"/>
          <p:cNvGrpSpPr/>
          <p:nvPr/>
        </p:nvGrpSpPr>
        <p:grpSpPr>
          <a:xfrm>
            <a:off x="4747349" y="3543858"/>
            <a:ext cx="4217139" cy="770022"/>
            <a:chOff x="4747349" y="3543858"/>
            <a:chExt cx="4217139" cy="770022"/>
          </a:xfrm>
        </p:grpSpPr>
        <p:grpSp>
          <p:nvGrpSpPr>
            <p:cNvPr id="27" name="Groupe 26"/>
            <p:cNvGrpSpPr/>
            <p:nvPr/>
          </p:nvGrpSpPr>
          <p:grpSpPr>
            <a:xfrm>
              <a:off x="4747349" y="3543858"/>
              <a:ext cx="652743" cy="770022"/>
              <a:chOff x="4139952" y="2967794"/>
              <a:chExt cx="652743" cy="770022"/>
            </a:xfrm>
          </p:grpSpPr>
          <p:cxnSp>
            <p:nvCxnSpPr>
              <p:cNvPr id="28" name="Connecteur droit 27"/>
              <p:cNvCxnSpPr/>
              <p:nvPr/>
            </p:nvCxnSpPr>
            <p:spPr>
              <a:xfrm>
                <a:off x="4283968" y="2967794"/>
                <a:ext cx="0" cy="10801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/>
              <p:cNvCxnSpPr/>
              <p:nvPr/>
            </p:nvCxnSpPr>
            <p:spPr>
              <a:xfrm>
                <a:off x="4644008" y="2967794"/>
                <a:ext cx="0" cy="10801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/>
              <p:cNvCxnSpPr/>
              <p:nvPr/>
            </p:nvCxnSpPr>
            <p:spPr>
              <a:xfrm>
                <a:off x="4463988" y="3629804"/>
                <a:ext cx="0" cy="10801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ZoneTexte 30"/>
              <p:cNvSpPr txBox="1"/>
              <p:nvPr/>
            </p:nvSpPr>
            <p:spPr>
              <a:xfrm>
                <a:off x="4139952" y="3075806"/>
                <a:ext cx="652743" cy="553998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/>
                  <a:t>N        C</a:t>
                </a:r>
              </a:p>
              <a:p>
                <a:endParaRPr lang="fr-FR" sz="1000" dirty="0" smtClean="0"/>
              </a:p>
              <a:p>
                <a:r>
                  <a:rPr lang="fr-FR" sz="1000" dirty="0" smtClean="0"/>
                  <a:t>   N%C</a:t>
                </a:r>
                <a:endParaRPr lang="fr-FR" sz="1000" dirty="0"/>
              </a:p>
            </p:txBody>
          </p:sp>
        </p:grpSp>
        <p:grpSp>
          <p:nvGrpSpPr>
            <p:cNvPr id="32" name="Groupe 31"/>
            <p:cNvGrpSpPr/>
            <p:nvPr/>
          </p:nvGrpSpPr>
          <p:grpSpPr>
            <a:xfrm>
              <a:off x="5611445" y="3543858"/>
              <a:ext cx="652743" cy="770022"/>
              <a:chOff x="4139952" y="2967794"/>
              <a:chExt cx="652743" cy="770022"/>
            </a:xfrm>
          </p:grpSpPr>
          <p:cxnSp>
            <p:nvCxnSpPr>
              <p:cNvPr id="33" name="Connecteur droit 32"/>
              <p:cNvCxnSpPr/>
              <p:nvPr/>
            </p:nvCxnSpPr>
            <p:spPr>
              <a:xfrm>
                <a:off x="4283968" y="2967794"/>
                <a:ext cx="0" cy="10801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/>
              <p:cNvCxnSpPr/>
              <p:nvPr/>
            </p:nvCxnSpPr>
            <p:spPr>
              <a:xfrm>
                <a:off x="4644008" y="2967794"/>
                <a:ext cx="0" cy="10801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/>
              <p:cNvCxnSpPr/>
              <p:nvPr/>
            </p:nvCxnSpPr>
            <p:spPr>
              <a:xfrm>
                <a:off x="4463988" y="3629804"/>
                <a:ext cx="0" cy="10801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ZoneTexte 35"/>
              <p:cNvSpPr txBox="1"/>
              <p:nvPr/>
            </p:nvSpPr>
            <p:spPr>
              <a:xfrm>
                <a:off x="4139952" y="3075806"/>
                <a:ext cx="652743" cy="553998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/>
                  <a:t>N        C</a:t>
                </a:r>
              </a:p>
              <a:p>
                <a:endParaRPr lang="fr-FR" sz="1000" dirty="0" smtClean="0"/>
              </a:p>
              <a:p>
                <a:r>
                  <a:rPr lang="fr-FR" sz="1000" dirty="0" smtClean="0"/>
                  <a:t>   N%C</a:t>
                </a:r>
                <a:endParaRPr lang="fr-FR" sz="1000" dirty="0"/>
              </a:p>
            </p:txBody>
          </p:sp>
        </p:grpSp>
        <p:grpSp>
          <p:nvGrpSpPr>
            <p:cNvPr id="37" name="Groupe 36"/>
            <p:cNvGrpSpPr/>
            <p:nvPr/>
          </p:nvGrpSpPr>
          <p:grpSpPr>
            <a:xfrm>
              <a:off x="7447649" y="3543858"/>
              <a:ext cx="652743" cy="770022"/>
              <a:chOff x="4139952" y="2967794"/>
              <a:chExt cx="652743" cy="770022"/>
            </a:xfrm>
          </p:grpSpPr>
          <p:cxnSp>
            <p:nvCxnSpPr>
              <p:cNvPr id="38" name="Connecteur droit 37"/>
              <p:cNvCxnSpPr/>
              <p:nvPr/>
            </p:nvCxnSpPr>
            <p:spPr>
              <a:xfrm>
                <a:off x="4283968" y="2967794"/>
                <a:ext cx="0" cy="10801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/>
              <p:cNvCxnSpPr/>
              <p:nvPr/>
            </p:nvCxnSpPr>
            <p:spPr>
              <a:xfrm>
                <a:off x="4644008" y="2967794"/>
                <a:ext cx="0" cy="10801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/>
              <p:cNvCxnSpPr/>
              <p:nvPr/>
            </p:nvCxnSpPr>
            <p:spPr>
              <a:xfrm>
                <a:off x="4463988" y="3629804"/>
                <a:ext cx="0" cy="10801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ZoneTexte 40"/>
              <p:cNvSpPr txBox="1"/>
              <p:nvPr/>
            </p:nvSpPr>
            <p:spPr>
              <a:xfrm>
                <a:off x="4139952" y="3075806"/>
                <a:ext cx="652743" cy="553998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/>
                  <a:t>N        C</a:t>
                </a:r>
              </a:p>
              <a:p>
                <a:endParaRPr lang="fr-FR" sz="1000" dirty="0" smtClean="0"/>
              </a:p>
              <a:p>
                <a:r>
                  <a:rPr lang="fr-FR" sz="1000" dirty="0" smtClean="0"/>
                  <a:t>   N%C</a:t>
                </a:r>
                <a:endParaRPr lang="fr-FR" sz="1000" dirty="0"/>
              </a:p>
            </p:txBody>
          </p:sp>
        </p:grpSp>
        <p:grpSp>
          <p:nvGrpSpPr>
            <p:cNvPr id="42" name="Groupe 41"/>
            <p:cNvGrpSpPr/>
            <p:nvPr/>
          </p:nvGrpSpPr>
          <p:grpSpPr>
            <a:xfrm>
              <a:off x="8311745" y="3543858"/>
              <a:ext cx="652743" cy="770022"/>
              <a:chOff x="4139952" y="2967794"/>
              <a:chExt cx="652743" cy="770022"/>
            </a:xfrm>
          </p:grpSpPr>
          <p:cxnSp>
            <p:nvCxnSpPr>
              <p:cNvPr id="43" name="Connecteur droit 42"/>
              <p:cNvCxnSpPr/>
              <p:nvPr/>
            </p:nvCxnSpPr>
            <p:spPr>
              <a:xfrm>
                <a:off x="4283968" y="2967794"/>
                <a:ext cx="0" cy="10801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/>
              <p:cNvCxnSpPr/>
              <p:nvPr/>
            </p:nvCxnSpPr>
            <p:spPr>
              <a:xfrm>
                <a:off x="4644008" y="2967794"/>
                <a:ext cx="0" cy="10801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/>
              <p:cNvCxnSpPr/>
              <p:nvPr/>
            </p:nvCxnSpPr>
            <p:spPr>
              <a:xfrm>
                <a:off x="4463988" y="3629804"/>
                <a:ext cx="0" cy="10801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ZoneTexte 45"/>
              <p:cNvSpPr txBox="1"/>
              <p:nvPr/>
            </p:nvSpPr>
            <p:spPr>
              <a:xfrm>
                <a:off x="4139952" y="3075806"/>
                <a:ext cx="652743" cy="553998"/>
              </a:xfrm>
              <a:prstGeom prst="rect">
                <a:avLst/>
              </a:prstGeom>
              <a:noFill/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/>
                  <a:t>N        C</a:t>
                </a:r>
              </a:p>
              <a:p>
                <a:endParaRPr lang="fr-FR" sz="1000" dirty="0" smtClean="0"/>
              </a:p>
              <a:p>
                <a:r>
                  <a:rPr lang="fr-FR" sz="1000" dirty="0" smtClean="0"/>
                  <a:t>   N%C</a:t>
                </a:r>
                <a:endParaRPr lang="fr-FR" sz="1000" dirty="0"/>
              </a:p>
            </p:txBody>
          </p:sp>
        </p:grpSp>
        <p:sp>
          <p:nvSpPr>
            <p:cNvPr id="49" name="ZoneTexte 48"/>
            <p:cNvSpPr txBox="1"/>
            <p:nvPr/>
          </p:nvSpPr>
          <p:spPr>
            <a:xfrm>
              <a:off x="6583553" y="370355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…</a:t>
              </a:r>
              <a:endParaRPr lang="fr-FR" dirty="0"/>
            </a:p>
          </p:txBody>
        </p:sp>
      </p:grpSp>
      <p:sp>
        <p:nvSpPr>
          <p:cNvPr id="50" name="ZoneTexte 49"/>
          <p:cNvSpPr txBox="1"/>
          <p:nvPr/>
        </p:nvSpPr>
        <p:spPr>
          <a:xfrm>
            <a:off x="4716016" y="307327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5098389" y="30806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>
            <a:off x="5588774" y="307580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5987286" y="30758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7424978" y="307580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8289074" y="307580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7597212" y="307580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N-1</a:t>
            </a:r>
            <a:endParaRPr lang="fr-FR" dirty="0"/>
          </a:p>
        </p:txBody>
      </p:sp>
      <p:sp>
        <p:nvSpPr>
          <p:cNvPr id="57" name="ZoneTexte 56"/>
          <p:cNvSpPr txBox="1"/>
          <p:nvPr/>
        </p:nvSpPr>
        <p:spPr>
          <a:xfrm>
            <a:off x="8558480" y="3080625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N</a:t>
            </a:r>
            <a:endParaRPr lang="fr-FR" dirty="0"/>
          </a:p>
        </p:txBody>
      </p:sp>
      <p:sp>
        <p:nvSpPr>
          <p:cNvPr id="60" name="ZoneTexte 59"/>
          <p:cNvSpPr txBox="1"/>
          <p:nvPr/>
        </p:nvSpPr>
        <p:spPr>
          <a:xfrm>
            <a:off x="6048164" y="1574671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Max(</a:t>
            </a:r>
            <a:r>
              <a:rPr lang="fr-FR" sz="1200" dirty="0" err="1" smtClean="0"/>
              <a:t>sequences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sp>
        <p:nvSpPr>
          <p:cNvPr id="64" name="ZoneTexte 63"/>
          <p:cNvSpPr txBox="1"/>
          <p:nvPr/>
        </p:nvSpPr>
        <p:spPr>
          <a:xfrm>
            <a:off x="1009842" y="435449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rgbClr val="FF0000"/>
                </a:solidFill>
              </a:rPr>
              <a:t>OK</a:t>
            </a:r>
            <a:endParaRPr lang="fr-FR" sz="1200" dirty="0">
              <a:solidFill>
                <a:srgbClr val="FF0000"/>
              </a:solidFill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4852819" y="4310486"/>
            <a:ext cx="3996203" cy="291631"/>
            <a:chOff x="4852819" y="4310486"/>
            <a:chExt cx="3996203" cy="291631"/>
          </a:xfrm>
        </p:grpSpPr>
        <p:sp>
          <p:nvSpPr>
            <p:cNvPr id="58" name="ZoneTexte 57"/>
            <p:cNvSpPr txBox="1"/>
            <p:nvPr/>
          </p:nvSpPr>
          <p:spPr>
            <a:xfrm>
              <a:off x="4852819" y="4320659"/>
              <a:ext cx="407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KO</a:t>
              </a:r>
              <a:endParaRPr lang="fr-FR" sz="1200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6578883" y="4310975"/>
              <a:ext cx="407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>
                  <a:solidFill>
                    <a:srgbClr val="FF0000"/>
                  </a:solidFill>
                </a:rPr>
                <a:t>OK</a:t>
              </a:r>
              <a:endParaRPr lang="fr-FR" sz="1200" dirty="0">
                <a:solidFill>
                  <a:srgbClr val="FF0000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5731739" y="4310486"/>
              <a:ext cx="407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KO</a:t>
              </a:r>
              <a:endParaRPr lang="fr-FR" sz="1200" dirty="0"/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7567943" y="4325118"/>
              <a:ext cx="407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KO</a:t>
              </a:r>
              <a:endParaRPr lang="fr-FR" sz="1200" dirty="0"/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8441538" y="4325118"/>
              <a:ext cx="407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KO</a:t>
              </a:r>
              <a:endParaRPr lang="fr-FR" sz="1200" dirty="0"/>
            </a:p>
          </p:txBody>
        </p:sp>
      </p:grpSp>
      <p:sp>
        <p:nvSpPr>
          <p:cNvPr id="69" name="ZoneTexte 68"/>
          <p:cNvSpPr txBox="1"/>
          <p:nvPr/>
        </p:nvSpPr>
        <p:spPr>
          <a:xfrm>
            <a:off x="867919" y="31838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endParaRPr lang="fr-FR" dirty="0"/>
          </a:p>
        </p:txBody>
      </p:sp>
      <p:sp>
        <p:nvSpPr>
          <p:cNvPr id="70" name="ZoneTexte 69"/>
          <p:cNvSpPr txBox="1"/>
          <p:nvPr/>
        </p:nvSpPr>
        <p:spPr>
          <a:xfrm>
            <a:off x="1233756" y="31838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C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4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8" grpId="0"/>
      <p:bldP spid="48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60" grpId="0"/>
      <p:bldP spid="64" grpId="0"/>
      <p:bldP spid="69" grpId="0"/>
      <p:bldP spid="7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3" y="411163"/>
            <a:ext cx="5184576" cy="432395"/>
          </a:xfrm>
        </p:spPr>
        <p:txBody>
          <a:bodyPr/>
          <a:lstStyle/>
          <a:p>
            <a:r>
              <a:rPr lang="fr-FR" dirty="0"/>
              <a:t>L</a:t>
            </a:r>
            <a:r>
              <a:rPr lang="fr-FR" dirty="0" smtClean="0"/>
              <a:t>e « non-déterminisme » avant le 4 mai 1971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59533" y="841545"/>
            <a:ext cx="3382622" cy="218037"/>
          </a:xfrm>
        </p:spPr>
        <p:txBody>
          <a:bodyPr/>
          <a:lstStyle/>
          <a:p>
            <a:r>
              <a:rPr lang="fr-FR" dirty="0"/>
              <a:t>1959 </a:t>
            </a:r>
            <a:r>
              <a:rPr lang="fr-FR" dirty="0" smtClean="0"/>
              <a:t>: Rabin </a:t>
            </a:r>
            <a:r>
              <a:rPr lang="fr-FR" dirty="0"/>
              <a:t>&amp; Scott, </a:t>
            </a:r>
            <a:r>
              <a:rPr lang="fr-FR" dirty="0" err="1" smtClean="0"/>
              <a:t>Shepherdson</a:t>
            </a:r>
            <a:endParaRPr lang="fr-FR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1695144"/>
            <a:ext cx="3943491" cy="30728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943491" y="1059582"/>
            <a:ext cx="2464713" cy="219451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6840252" y="2708"/>
            <a:ext cx="2304256" cy="4702062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4103948" y="4138934"/>
            <a:ext cx="3384376" cy="5210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1962-63  Chomsky &amp; </a:t>
            </a:r>
            <a:r>
              <a:rPr lang="fr-FR" dirty="0" err="1" smtClean="0"/>
              <a:t>Schützenberger</a:t>
            </a:r>
            <a:endParaRPr lang="fr-FR" dirty="0" smtClean="0"/>
          </a:p>
          <a:p>
            <a:r>
              <a:rPr lang="fr-FR" dirty="0" smtClean="0"/>
              <a:t>1964 Kuroda</a:t>
            </a:r>
          </a:p>
        </p:txBody>
      </p:sp>
      <p:sp>
        <p:nvSpPr>
          <p:cNvPr id="14" name="Espace réservé du contenu 1"/>
          <p:cNvSpPr txBox="1">
            <a:spLocks/>
          </p:cNvSpPr>
          <p:nvPr/>
        </p:nvSpPr>
        <p:spPr bwMode="gray">
          <a:xfrm>
            <a:off x="2754874" y="1261083"/>
            <a:ext cx="1061041" cy="22888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  (</a:t>
            </a:r>
            <a:r>
              <a:rPr lang="fr-FR" dirty="0" err="1" smtClean="0"/>
              <a:t>aa|aab</a:t>
            </a:r>
            <a:r>
              <a:rPr lang="fr-FR" dirty="0" smtClean="0"/>
              <a:t>)*b</a:t>
            </a:r>
          </a:p>
        </p:txBody>
      </p:sp>
    </p:spTree>
    <p:extLst>
      <p:ext uri="{BB962C8B-B14F-4D97-AF65-F5344CB8AC3E}">
        <p14:creationId xmlns:p14="http://schemas.microsoft.com/office/powerpoint/2010/main" val="78905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build="p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Résumons : Le paysage avant le 4 mai 1971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807818" y="1421601"/>
            <a:ext cx="3096344" cy="2435072"/>
          </a:xfrm>
        </p:spPr>
        <p:txBody>
          <a:bodyPr/>
          <a:lstStyle/>
          <a:p>
            <a:r>
              <a:rPr lang="fr-FR" dirty="0" smtClean="0"/>
              <a:t>Polynomial 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pressenti important …</a:t>
            </a:r>
          </a:p>
          <a:p>
            <a:pPr lvl="1"/>
            <a:r>
              <a:rPr lang="fr-FR" dirty="0" smtClean="0"/>
              <a:t>… mais non formalisé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Complexité = Copier-coller de la théorie de la calculabilité</a:t>
            </a:r>
          </a:p>
          <a:p>
            <a:pPr lvl="1"/>
            <a:r>
              <a:rPr lang="fr-FR" dirty="0" smtClean="0"/>
              <a:t>Ne donne rien </a:t>
            </a:r>
            <a:r>
              <a:rPr lang="fr-FR" dirty="0" smtClean="0"/>
              <a:t>d’intéressant</a:t>
            </a:r>
          </a:p>
          <a:p>
            <a:pPr lvl="1"/>
            <a:endParaRPr lang="fr-FR" dirty="0"/>
          </a:p>
          <a:p>
            <a:r>
              <a:rPr lang="fr-FR" dirty="0"/>
              <a:t>Non-</a:t>
            </a:r>
            <a:r>
              <a:rPr lang="fr-FR" dirty="0" err="1"/>
              <a:t>determinisme</a:t>
            </a:r>
            <a:r>
              <a:rPr lang="fr-FR" dirty="0"/>
              <a:t> : </a:t>
            </a:r>
            <a:r>
              <a:rPr lang="fr-FR" u="sng" dirty="0"/>
              <a:t>ABSOLUMENT PAS </a:t>
            </a:r>
            <a:r>
              <a:rPr lang="fr-FR" u="sng" dirty="0" smtClean="0"/>
              <a:t>ANTICIPE</a:t>
            </a:r>
            <a:endParaRPr lang="fr-FR" u="sng" dirty="0"/>
          </a:p>
        </p:txBody>
      </p:sp>
      <p:sp>
        <p:nvSpPr>
          <p:cNvPr id="3" name="Ellipse 2"/>
          <p:cNvSpPr/>
          <p:nvPr/>
        </p:nvSpPr>
        <p:spPr>
          <a:xfrm>
            <a:off x="1475656" y="3219822"/>
            <a:ext cx="1872208" cy="15121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970905" y="1131590"/>
            <a:ext cx="2881015" cy="3600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242135" y="436265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smtClean="0"/>
              <a:t>P</a:t>
            </a:r>
            <a:endParaRPr lang="fr-FR" i="1" u="sng" dirty="0"/>
          </a:p>
        </p:txBody>
      </p:sp>
      <p:sp>
        <p:nvSpPr>
          <p:cNvPr id="13" name="ZoneTexte 12"/>
          <p:cNvSpPr txBox="1"/>
          <p:nvPr/>
        </p:nvSpPr>
        <p:spPr>
          <a:xfrm>
            <a:off x="2090336" y="11625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smtClean="0"/>
              <a:t>EXP</a:t>
            </a:r>
            <a:endParaRPr lang="fr-FR" i="1" u="sng" dirty="0"/>
          </a:p>
        </p:txBody>
      </p:sp>
      <p:sp>
        <p:nvSpPr>
          <p:cNvPr id="5" name="ZoneTexte 4"/>
          <p:cNvSpPr txBox="1"/>
          <p:nvPr/>
        </p:nvSpPr>
        <p:spPr>
          <a:xfrm>
            <a:off x="970905" y="271962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Composé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668744" y="1838199"/>
            <a:ext cx="61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SAT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2412975" y="160444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3-COL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2242135" y="214084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HAMCYC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3042330" y="257561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TSP</a:t>
            </a:r>
            <a:r>
              <a:rPr lang="fr-FR" baseline="-25000" dirty="0" smtClean="0"/>
              <a:t>B</a:t>
            </a:r>
            <a:r>
              <a:rPr lang="fr-FR" dirty="0" smtClean="0"/>
              <a:t> </a:t>
            </a:r>
            <a:endParaRPr lang="fr-FR" dirty="0"/>
          </a:p>
        </p:txBody>
      </p:sp>
      <p:cxnSp>
        <p:nvCxnSpPr>
          <p:cNvPr id="7" name="Connecteur droit avec flèche 6"/>
          <p:cNvCxnSpPr>
            <a:endCxn id="15" idx="1"/>
          </p:cNvCxnSpPr>
          <p:nvPr/>
        </p:nvCxnSpPr>
        <p:spPr>
          <a:xfrm flipV="1">
            <a:off x="2143021" y="1789107"/>
            <a:ext cx="269954" cy="730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2710167" y="1936544"/>
            <a:ext cx="0" cy="2176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 flipV="1">
            <a:off x="2090336" y="2154200"/>
            <a:ext cx="151525" cy="138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3042056" y="2466783"/>
            <a:ext cx="235258" cy="1769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25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Le 4 mai 1971 à </a:t>
            </a:r>
            <a:r>
              <a:rPr lang="fr-FR" dirty="0" smtClean="0"/>
              <a:t>15h </a:t>
            </a:r>
            <a:r>
              <a:rPr lang="fr-FR" dirty="0" smtClean="0"/>
              <a:t>: Stephen Cook (</a:t>
            </a:r>
            <a:r>
              <a:rPr lang="fr-FR" dirty="0" smtClean="0"/>
              <a:t>1/2)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957544" y="2350602"/>
            <a:ext cx="2128349" cy="2253784"/>
          </a:xfrm>
        </p:spPr>
        <p:txBody>
          <a:bodyPr/>
          <a:lstStyle/>
          <a:p>
            <a:r>
              <a:rPr lang="fr-FR" dirty="0" smtClean="0">
                <a:solidFill>
                  <a:srgbClr val="FF0000"/>
                </a:solidFill>
              </a:rPr>
              <a:t>Tout </a:t>
            </a:r>
            <a:r>
              <a:rPr lang="fr-FR" dirty="0" err="1" smtClean="0">
                <a:solidFill>
                  <a:srgbClr val="FF0000"/>
                </a:solidFill>
              </a:rPr>
              <a:t>pb</a:t>
            </a:r>
            <a:r>
              <a:rPr lang="fr-FR" dirty="0" smtClean="0">
                <a:solidFill>
                  <a:srgbClr val="FF0000"/>
                </a:solidFill>
              </a:rPr>
              <a:t> dans NP peut être sous-traité à SAT</a:t>
            </a:r>
          </a:p>
          <a:p>
            <a:endParaRPr lang="fr-FR" dirty="0"/>
          </a:p>
          <a:p>
            <a:r>
              <a:rPr lang="fr-FR" dirty="0" smtClean="0"/>
              <a:t>SAT est le plus fort</a:t>
            </a:r>
          </a:p>
          <a:p>
            <a:r>
              <a:rPr lang="fr-FR" dirty="0" smtClean="0"/>
              <a:t>« </a:t>
            </a:r>
            <a:r>
              <a:rPr lang="fr-FR" dirty="0" smtClean="0">
                <a:solidFill>
                  <a:srgbClr val="FF0000"/>
                </a:solidFill>
              </a:rPr>
              <a:t>NP-complet </a:t>
            </a:r>
            <a:r>
              <a:rPr lang="fr-FR" dirty="0" smtClean="0"/>
              <a:t>»</a:t>
            </a:r>
          </a:p>
          <a:p>
            <a:endParaRPr lang="fr-FR" dirty="0"/>
          </a:p>
          <a:p>
            <a:r>
              <a:rPr lang="fr-FR" dirty="0" smtClean="0"/>
              <a:t>SAT peut être sous-traité à plein d’autres</a:t>
            </a:r>
          </a:p>
          <a:p>
            <a:r>
              <a:rPr lang="fr-FR" dirty="0" smtClean="0"/>
              <a:t>… qui sont donc aussi NP-complets</a:t>
            </a:r>
          </a:p>
          <a:p>
            <a:endParaRPr lang="fr-FR" dirty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540247" y="3219822"/>
            <a:ext cx="1872208" cy="15121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35496" y="1131590"/>
            <a:ext cx="2881015" cy="3600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306726" y="436265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smtClean="0"/>
              <a:t>P</a:t>
            </a:r>
            <a:endParaRPr lang="fr-FR" i="1" u="sng" dirty="0"/>
          </a:p>
        </p:txBody>
      </p:sp>
      <p:sp>
        <p:nvSpPr>
          <p:cNvPr id="14" name="ZoneTexte 13"/>
          <p:cNvSpPr txBox="1"/>
          <p:nvPr/>
        </p:nvSpPr>
        <p:spPr>
          <a:xfrm>
            <a:off x="1154927" y="11625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smtClean="0"/>
              <a:t>EXP</a:t>
            </a:r>
            <a:endParaRPr lang="fr-FR" i="1" u="sng" dirty="0"/>
          </a:p>
        </p:txBody>
      </p:sp>
      <p:sp>
        <p:nvSpPr>
          <p:cNvPr id="15" name="ZoneTexte 14"/>
          <p:cNvSpPr txBox="1"/>
          <p:nvPr/>
        </p:nvSpPr>
        <p:spPr>
          <a:xfrm>
            <a:off x="35496" y="288649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Composé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733335" y="1838199"/>
            <a:ext cx="61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SAT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1477566" y="160444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3-COL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1306726" y="214084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HAMCYC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2106921" y="257561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TSP</a:t>
            </a:r>
            <a:r>
              <a:rPr lang="fr-FR" baseline="-25000" dirty="0" smtClean="0"/>
              <a:t>B</a:t>
            </a:r>
            <a:r>
              <a:rPr lang="fr-FR" dirty="0" smtClean="0"/>
              <a:t> </a:t>
            </a:r>
            <a:endParaRPr lang="fr-FR" dirty="0"/>
          </a:p>
        </p:txBody>
      </p:sp>
      <p:cxnSp>
        <p:nvCxnSpPr>
          <p:cNvPr id="20" name="Connecteur droit avec flèche 19"/>
          <p:cNvCxnSpPr>
            <a:endCxn id="17" idx="1"/>
          </p:cNvCxnSpPr>
          <p:nvPr/>
        </p:nvCxnSpPr>
        <p:spPr>
          <a:xfrm flipV="1">
            <a:off x="1207612" y="1789107"/>
            <a:ext cx="269954" cy="730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1774758" y="1936544"/>
            <a:ext cx="0" cy="2176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1154927" y="2154200"/>
            <a:ext cx="151525" cy="138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2106647" y="2466783"/>
            <a:ext cx="235258" cy="1769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4427984" y="3219822"/>
            <a:ext cx="1728887" cy="15121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51225" y="1131590"/>
            <a:ext cx="2881015" cy="3600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5122455" y="436265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smtClean="0"/>
              <a:t>P</a:t>
            </a:r>
            <a:endParaRPr lang="fr-FR" i="1" u="sng" dirty="0"/>
          </a:p>
        </p:txBody>
      </p:sp>
      <p:sp>
        <p:nvSpPr>
          <p:cNvPr id="27" name="ZoneTexte 26"/>
          <p:cNvSpPr txBox="1"/>
          <p:nvPr/>
        </p:nvSpPr>
        <p:spPr>
          <a:xfrm>
            <a:off x="4970656" y="11625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 smtClean="0"/>
              <a:t>EXP</a:t>
            </a:r>
            <a:endParaRPr lang="fr-FR" i="1" u="sng" dirty="0"/>
          </a:p>
        </p:txBody>
      </p:sp>
      <p:sp>
        <p:nvSpPr>
          <p:cNvPr id="28" name="ZoneTexte 27"/>
          <p:cNvSpPr txBox="1"/>
          <p:nvPr/>
        </p:nvSpPr>
        <p:spPr>
          <a:xfrm>
            <a:off x="4067944" y="293179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Composé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4353995" y="2282117"/>
            <a:ext cx="61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SAT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874415" y="202465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3-COL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190864" y="231043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HAMCYC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745925" y="261038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TSP</a:t>
            </a:r>
            <a:r>
              <a:rPr lang="fr-FR" baseline="-25000" dirty="0" smtClean="0">
                <a:solidFill>
                  <a:srgbClr val="FF0000"/>
                </a:solidFill>
              </a:rPr>
              <a:t>B</a:t>
            </a:r>
            <a:r>
              <a:rPr lang="fr-FR" dirty="0" smtClean="0"/>
              <a:t> </a:t>
            </a:r>
            <a:endParaRPr lang="fr-FR" dirty="0"/>
          </a:p>
        </p:txBody>
      </p:sp>
      <p:cxnSp>
        <p:nvCxnSpPr>
          <p:cNvPr id="33" name="Connecteur droit avec flèche 32"/>
          <p:cNvCxnSpPr>
            <a:endCxn id="30" idx="1"/>
          </p:cNvCxnSpPr>
          <p:nvPr/>
        </p:nvCxnSpPr>
        <p:spPr>
          <a:xfrm flipV="1">
            <a:off x="4712964" y="2209316"/>
            <a:ext cx="161451" cy="10484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H="1">
            <a:off x="5378965" y="2660543"/>
            <a:ext cx="125763" cy="1275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flipH="1" flipV="1">
            <a:off x="4670162" y="2630533"/>
            <a:ext cx="151525" cy="138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>
            <a:off x="5651009" y="2193629"/>
            <a:ext cx="235258" cy="1769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5811653" y="0"/>
            <a:ext cx="3332346" cy="2221564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3131840" y="2719625"/>
            <a:ext cx="504056" cy="320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4103639" y="1707654"/>
            <a:ext cx="2376573" cy="30222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5040877" y="170098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u="sng" dirty="0"/>
              <a:t>N</a:t>
            </a:r>
            <a:r>
              <a:rPr lang="fr-FR" i="1" u="sng" dirty="0" smtClean="0"/>
              <a:t>P</a:t>
            </a:r>
            <a:endParaRPr lang="fr-FR" i="1" u="sng" dirty="0"/>
          </a:p>
        </p:txBody>
      </p:sp>
      <p:cxnSp>
        <p:nvCxnSpPr>
          <p:cNvPr id="40" name="Connecteur droit 39"/>
          <p:cNvCxnSpPr/>
          <p:nvPr/>
        </p:nvCxnSpPr>
        <p:spPr>
          <a:xfrm flipV="1">
            <a:off x="4246158" y="2965947"/>
            <a:ext cx="2129646" cy="131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608074" y="3244541"/>
            <a:ext cx="275700" cy="318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1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Faisons un achat sur internet …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5496" y="2760898"/>
            <a:ext cx="4428491" cy="1575048"/>
          </a:xfrm>
        </p:spPr>
        <p:txBody>
          <a:bodyPr/>
          <a:lstStyle/>
          <a:p>
            <a:r>
              <a:rPr lang="fr-FR" dirty="0" smtClean="0"/>
              <a:t>Fonction « A sens unique »       («  One-</a:t>
            </a:r>
            <a:r>
              <a:rPr lang="fr-FR" dirty="0" err="1" smtClean="0"/>
              <a:t>way</a:t>
            </a:r>
            <a:r>
              <a:rPr lang="fr-FR" dirty="0" smtClean="0"/>
              <a:t> »)</a:t>
            </a:r>
          </a:p>
          <a:p>
            <a:pPr lvl="1"/>
            <a:r>
              <a:rPr lang="fr-FR" dirty="0" smtClean="0"/>
              <a:t>Produit :          FACILE</a:t>
            </a:r>
          </a:p>
          <a:p>
            <a:pPr lvl="1"/>
            <a:r>
              <a:rPr lang="fr-FR" dirty="0" smtClean="0"/>
              <a:t>Factorisation : DIFFICILE  …</a:t>
            </a:r>
          </a:p>
          <a:p>
            <a:pPr lvl="2"/>
            <a:r>
              <a:rPr lang="fr-FR" dirty="0" smtClean="0"/>
              <a:t>… ou pas ????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SI une fonction « One-</a:t>
            </a:r>
            <a:r>
              <a:rPr lang="fr-FR" dirty="0" err="1" smtClean="0"/>
              <a:t>way</a:t>
            </a:r>
            <a:r>
              <a:rPr lang="fr-FR" dirty="0" smtClean="0"/>
              <a:t> » existe …</a:t>
            </a:r>
          </a:p>
          <a:p>
            <a:r>
              <a:rPr lang="fr-FR" dirty="0" smtClean="0"/>
              <a:t>… ALORS</a:t>
            </a:r>
            <a:r>
              <a:rPr lang="fr-FR" dirty="0"/>
              <a:t> </a:t>
            </a:r>
            <a:r>
              <a:rPr lang="fr-FR" dirty="0" smtClean="0"/>
              <a:t>      </a:t>
            </a:r>
            <a:r>
              <a:rPr lang="fr-FR" dirty="0" smtClean="0">
                <a:sym typeface="Wingdings" panose="05000000000000000000" pitchFamily="2" charset="2"/>
              </a:rPr>
              <a:t>  P </a:t>
            </a:r>
            <a:r>
              <a:rPr lang="fr-FR" dirty="0" smtClean="0">
                <a:sym typeface="Symbol" panose="05050102010706020507" pitchFamily="18" charset="2"/>
              </a:rPr>
              <a:t></a:t>
            </a:r>
            <a:r>
              <a:rPr lang="fr-FR" dirty="0" smtClean="0">
                <a:sym typeface="Wingdings" panose="05000000000000000000" pitchFamily="2" charset="2"/>
              </a:rPr>
              <a:t> NP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60" y="824271"/>
            <a:ext cx="2199903" cy="124342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828752"/>
            <a:ext cx="4781550" cy="1238250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>
            <a:off x="4878797" y="1851670"/>
            <a:ext cx="1961455" cy="4646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535996" y="2139702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289589997896663358893448442920449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4381666" y="4155926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12345678987654373 * </a:t>
            </a:r>
            <a:r>
              <a:rPr lang="fr-FR" dirty="0"/>
              <a:t>23456789876543213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572000" y="2580878"/>
            <a:ext cx="1143000" cy="1143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8001508" y="2581042"/>
            <a:ext cx="1143000" cy="1143000"/>
          </a:xfrm>
          <a:prstGeom prst="rect">
            <a:avLst/>
          </a:prstGeom>
        </p:spPr>
      </p:pic>
      <p:cxnSp>
        <p:nvCxnSpPr>
          <p:cNvPr id="19" name="Connecteur droit avec flèche 18"/>
          <p:cNvCxnSpPr/>
          <p:nvPr/>
        </p:nvCxnSpPr>
        <p:spPr>
          <a:xfrm flipV="1">
            <a:off x="6012160" y="2580878"/>
            <a:ext cx="0" cy="1444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7452320" y="2580878"/>
            <a:ext cx="0" cy="1444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715000" y="3075806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200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6804248" y="3075806"/>
            <a:ext cx="1223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2 milliards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951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3"/>
      <p:bldP spid="9" grpId="0"/>
      <p:bldP spid="13" grpId="0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Le 4 mai 1971 à 15h </a:t>
            </a:r>
            <a:r>
              <a:rPr lang="fr-FR" dirty="0" smtClean="0"/>
              <a:t>: </a:t>
            </a:r>
            <a:r>
              <a:rPr lang="fr-FR" dirty="0" smtClean="0"/>
              <a:t>Stephen Cook (</a:t>
            </a:r>
            <a:r>
              <a:rPr lang="fr-FR" dirty="0" smtClean="0"/>
              <a:t>2/2)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396486" y="2463738"/>
            <a:ext cx="5604006" cy="283040"/>
          </a:xfrm>
        </p:spPr>
        <p:txBody>
          <a:bodyPr/>
          <a:lstStyle/>
          <a:p>
            <a:r>
              <a:rPr lang="fr-FR" dirty="0" smtClean="0"/>
              <a:t>PC7 = 36  =&gt;  PC8 = 37  &amp;  A8 = A7  &amp;   B8 = B7+A7  &amp;   C8 = C7 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6300192" y="0"/>
            <a:ext cx="2843808" cy="189587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834733" y="1059582"/>
            <a:ext cx="1505019" cy="363640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45880" y="762258"/>
            <a:ext cx="119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Verif</a:t>
            </a:r>
            <a:r>
              <a:rPr lang="fr-FR" dirty="0" smtClean="0"/>
              <a:t>(N,C)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025112" y="2108086"/>
            <a:ext cx="2718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// PC7, A7, B7, C7</a:t>
            </a:r>
          </a:p>
          <a:p>
            <a:r>
              <a:rPr lang="fr-FR" dirty="0" smtClean="0"/>
              <a:t>    </a:t>
            </a:r>
            <a:r>
              <a:rPr lang="fr-FR" dirty="0" smtClean="0">
                <a:solidFill>
                  <a:srgbClr val="FF0000"/>
                </a:solidFill>
              </a:rPr>
              <a:t>36 : </a:t>
            </a:r>
            <a:r>
              <a:rPr lang="fr-FR" dirty="0" smtClean="0">
                <a:solidFill>
                  <a:srgbClr val="00B0F0"/>
                </a:solidFill>
              </a:rPr>
              <a:t>B := B+A</a:t>
            </a:r>
          </a:p>
          <a:p>
            <a:r>
              <a:rPr lang="fr-FR" dirty="0" smtClean="0"/>
              <a:t>// PC8, A8, B8, C8 </a:t>
            </a:r>
            <a:endParaRPr lang="fr-FR" dirty="0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3491880" y="2787774"/>
            <a:ext cx="5401295" cy="3600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H="1">
            <a:off x="747192" y="848748"/>
            <a:ext cx="8384" cy="3884966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5760132" y="28237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poly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131684" y="245944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poly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5152273" y="3871497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Poly * poly </a:t>
            </a:r>
            <a:r>
              <a:rPr lang="fr-FR" dirty="0" smtClean="0">
                <a:sym typeface="Wingdings" panose="05000000000000000000" pitchFamily="2" charset="2"/>
              </a:rPr>
              <a:t> poly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009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6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1972 : Richard </a:t>
            </a:r>
            <a:r>
              <a:rPr lang="fr-FR" dirty="0" err="1" smtClean="0"/>
              <a:t>Karp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619672" y="678867"/>
            <a:ext cx="7524327" cy="4068862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0" y="3585430"/>
            <a:ext cx="2339752" cy="1162299"/>
          </a:xfrm>
        </p:spPr>
        <p:txBody>
          <a:bodyPr/>
          <a:lstStyle/>
          <a:p>
            <a:r>
              <a:rPr lang="fr-FR" dirty="0" smtClean="0"/>
              <a:t>1979 : </a:t>
            </a:r>
            <a:r>
              <a:rPr lang="fr-FR" dirty="0" err="1" smtClean="0"/>
              <a:t>Garey</a:t>
            </a:r>
            <a:r>
              <a:rPr lang="fr-FR" dirty="0" smtClean="0"/>
              <a:t> &amp; Johnson</a:t>
            </a:r>
          </a:p>
          <a:p>
            <a:endParaRPr lang="fr-FR" dirty="0"/>
          </a:p>
          <a:p>
            <a:r>
              <a:rPr lang="fr-FR" dirty="0" smtClean="0"/>
              <a:t>1982 : Turing </a:t>
            </a:r>
            <a:r>
              <a:rPr lang="fr-FR" dirty="0" err="1" smtClean="0"/>
              <a:t>Award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2000 : 1M$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060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Si P </a:t>
            </a:r>
            <a:r>
              <a:rPr lang="fr-FR" dirty="0" smtClean="0"/>
              <a:t>= NP </a:t>
            </a:r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8616418" cy="3276364"/>
          </a:xfrm>
        </p:spPr>
        <p:txBody>
          <a:bodyPr/>
          <a:lstStyle/>
          <a:p>
            <a:r>
              <a:rPr lang="fr-FR" dirty="0" smtClean="0"/>
              <a:t>NP = résoluble en temps polynomial via un parallélisme illimité = vérifiable en temps polynomial</a:t>
            </a:r>
          </a:p>
          <a:p>
            <a:endParaRPr lang="fr-FR" dirty="0"/>
          </a:p>
          <a:p>
            <a:r>
              <a:rPr lang="fr-FR" dirty="0" smtClean="0"/>
              <a:t>Vérifier = Trouver</a:t>
            </a:r>
          </a:p>
          <a:p>
            <a:r>
              <a:rPr lang="fr-FR" dirty="0" smtClean="0"/>
              <a:t>Comprendre un corrigé  = trouver la démonstration</a:t>
            </a:r>
          </a:p>
          <a:p>
            <a:r>
              <a:rPr lang="fr-FR" dirty="0" smtClean="0"/>
              <a:t>Comprendre une blague = être humoriste</a:t>
            </a:r>
          </a:p>
          <a:p>
            <a:r>
              <a:rPr lang="fr-FR" dirty="0" smtClean="0"/>
              <a:t>Apprécier une musique  = être compositeur</a:t>
            </a:r>
          </a:p>
          <a:p>
            <a:r>
              <a:rPr lang="fr-FR" dirty="0" smtClean="0"/>
              <a:t>…</a:t>
            </a:r>
          </a:p>
          <a:p>
            <a:endParaRPr lang="fr-FR" dirty="0"/>
          </a:p>
          <a:p>
            <a:r>
              <a:rPr lang="fr-FR" dirty="0" smtClean="0"/>
              <a:t>99% des chercheurs du domaine pensent que P </a:t>
            </a:r>
            <a:r>
              <a:rPr lang="fr-FR" dirty="0" smtClean="0">
                <a:sym typeface="Symbol" panose="05050102010706020507" pitchFamily="18" charset="2"/>
              </a:rPr>
              <a:t> NP</a:t>
            </a:r>
          </a:p>
          <a:p>
            <a:endParaRPr lang="fr-FR" dirty="0">
              <a:sym typeface="Symbol" panose="05050102010706020507" pitchFamily="18" charset="2"/>
            </a:endParaRPr>
          </a:p>
          <a:p>
            <a:r>
              <a:rPr lang="fr-FR" dirty="0" smtClean="0">
                <a:sym typeface="Symbol" panose="05050102010706020507" pitchFamily="18" charset="2"/>
              </a:rPr>
              <a:t>AUCUNE IDEE sur la manière de le prouver</a:t>
            </a:r>
          </a:p>
          <a:p>
            <a:r>
              <a:rPr lang="fr-FR" dirty="0" smtClean="0">
                <a:sym typeface="Symbol" panose="05050102010706020507" pitchFamily="18" charset="2"/>
              </a:rPr>
              <a:t>AUCUNE IDEE sur les impacts que cela aura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42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1982 : le recuit « simulé » (« </a:t>
            </a:r>
            <a:r>
              <a:rPr lang="fr-FR" dirty="0" err="1" smtClean="0"/>
              <a:t>simulated</a:t>
            </a:r>
            <a:r>
              <a:rPr lang="fr-FR" dirty="0" smtClean="0"/>
              <a:t> » </a:t>
            </a:r>
            <a:r>
              <a:rPr lang="fr-FR" dirty="0" err="1" smtClean="0"/>
              <a:t>annealing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329978" y="867127"/>
            <a:ext cx="4331942" cy="3240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hlinkClick r:id="rId2"/>
              </a:rPr>
              <a:t>https</a:t>
            </a:r>
            <a:r>
              <a:rPr lang="fr-FR" dirty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www.youtube.com/watch?v=iaq_Fpr4KZc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932040" y="1755200"/>
            <a:ext cx="3961135" cy="286918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598" y="1287753"/>
            <a:ext cx="4456398" cy="109579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0" y="2963308"/>
            <a:ext cx="4535996" cy="12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1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Où sont les problèmes difficiles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7" name="Picture 3016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5504" y="0"/>
            <a:ext cx="6592788" cy="482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8222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Les physiciens s’en mêlent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7441553" y="27340"/>
            <a:ext cx="1451622" cy="39604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1714534" y="1023578"/>
            <a:ext cx="4648203" cy="3051167"/>
            <a:chOff x="1714534" y="1023578"/>
            <a:chExt cx="4648203" cy="3051167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733584" y="1042628"/>
              <a:ext cx="4614865" cy="301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5" name="Line 19"/>
            <p:cNvSpPr>
              <a:spLocks noChangeShapeType="1"/>
            </p:cNvSpPr>
            <p:nvPr/>
          </p:nvSpPr>
          <p:spPr bwMode="auto">
            <a:xfrm>
              <a:off x="1733584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6" name="Freeform 150"/>
            <p:cNvSpPr>
              <a:spLocks/>
            </p:cNvSpPr>
            <p:nvPr/>
          </p:nvSpPr>
          <p:spPr bwMode="auto">
            <a:xfrm>
              <a:off x="1963771" y="1042628"/>
              <a:ext cx="233363" cy="0"/>
            </a:xfrm>
            <a:custGeom>
              <a:avLst/>
              <a:gdLst>
                <a:gd name="T0" fmla="*/ 0 w 147"/>
                <a:gd name="T1" fmla="*/ 73 w 147"/>
                <a:gd name="T2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73" y="0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>
              <a:off x="2197134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8" name="Line 22"/>
            <p:cNvSpPr>
              <a:spLocks noChangeShapeType="1"/>
            </p:cNvSpPr>
            <p:nvPr/>
          </p:nvSpPr>
          <p:spPr bwMode="auto">
            <a:xfrm>
              <a:off x="2427322" y="1042628"/>
              <a:ext cx="228600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9" name="Line 23"/>
            <p:cNvSpPr>
              <a:spLocks noChangeShapeType="1"/>
            </p:cNvSpPr>
            <p:nvPr/>
          </p:nvSpPr>
          <p:spPr bwMode="auto">
            <a:xfrm>
              <a:off x="2655922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0" name="Freeform 154"/>
            <p:cNvSpPr>
              <a:spLocks/>
            </p:cNvSpPr>
            <p:nvPr/>
          </p:nvSpPr>
          <p:spPr bwMode="auto">
            <a:xfrm>
              <a:off x="2886109" y="1042628"/>
              <a:ext cx="234950" cy="0"/>
            </a:xfrm>
            <a:custGeom>
              <a:avLst/>
              <a:gdLst>
                <a:gd name="T0" fmla="*/ 0 w 148"/>
                <a:gd name="T1" fmla="*/ 74 w 148"/>
                <a:gd name="T2" fmla="*/ 148 w 1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8">
                  <a:moveTo>
                    <a:pt x="0" y="0"/>
                  </a:moveTo>
                  <a:lnTo>
                    <a:pt x="74" y="0"/>
                  </a:lnTo>
                  <a:lnTo>
                    <a:pt x="148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1" name="Freeform 155"/>
            <p:cNvSpPr>
              <a:spLocks/>
            </p:cNvSpPr>
            <p:nvPr/>
          </p:nvSpPr>
          <p:spPr bwMode="auto">
            <a:xfrm>
              <a:off x="3121059" y="1037865"/>
              <a:ext cx="228600" cy="9525"/>
            </a:xfrm>
            <a:custGeom>
              <a:avLst/>
              <a:gdLst>
                <a:gd name="T0" fmla="*/ 0 w 144"/>
                <a:gd name="T1" fmla="*/ 3 h 6"/>
                <a:gd name="T2" fmla="*/ 37 w 144"/>
                <a:gd name="T3" fmla="*/ 3 h 6"/>
                <a:gd name="T4" fmla="*/ 73 w 144"/>
                <a:gd name="T5" fmla="*/ 0 h 6"/>
                <a:gd name="T6" fmla="*/ 107 w 144"/>
                <a:gd name="T7" fmla="*/ 0 h 6"/>
                <a:gd name="T8" fmla="*/ 144 w 14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">
                  <a:moveTo>
                    <a:pt x="0" y="3"/>
                  </a:moveTo>
                  <a:lnTo>
                    <a:pt x="37" y="3"/>
                  </a:lnTo>
                  <a:lnTo>
                    <a:pt x="73" y="0"/>
                  </a:lnTo>
                  <a:lnTo>
                    <a:pt x="107" y="0"/>
                  </a:lnTo>
                  <a:lnTo>
                    <a:pt x="144" y="6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2" name="Freeform 156"/>
            <p:cNvSpPr>
              <a:spLocks/>
            </p:cNvSpPr>
            <p:nvPr/>
          </p:nvSpPr>
          <p:spPr bwMode="auto">
            <a:xfrm>
              <a:off x="3349660" y="1047390"/>
              <a:ext cx="230188" cy="112712"/>
            </a:xfrm>
            <a:custGeom>
              <a:avLst/>
              <a:gdLst>
                <a:gd name="T0" fmla="*/ 0 w 145"/>
                <a:gd name="T1" fmla="*/ 0 h 71"/>
                <a:gd name="T2" fmla="*/ 16 w 145"/>
                <a:gd name="T3" fmla="*/ 3 h 71"/>
                <a:gd name="T4" fmla="*/ 34 w 145"/>
                <a:gd name="T5" fmla="*/ 6 h 71"/>
                <a:gd name="T6" fmla="*/ 52 w 145"/>
                <a:gd name="T7" fmla="*/ 9 h 71"/>
                <a:gd name="T8" fmla="*/ 71 w 145"/>
                <a:gd name="T9" fmla="*/ 12 h 71"/>
                <a:gd name="T10" fmla="*/ 92 w 145"/>
                <a:gd name="T11" fmla="*/ 22 h 71"/>
                <a:gd name="T12" fmla="*/ 111 w 145"/>
                <a:gd name="T13" fmla="*/ 31 h 71"/>
                <a:gd name="T14" fmla="*/ 129 w 145"/>
                <a:gd name="T15" fmla="*/ 49 h 71"/>
                <a:gd name="T16" fmla="*/ 145 w 145"/>
                <a:gd name="T1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71">
                  <a:moveTo>
                    <a:pt x="0" y="0"/>
                  </a:moveTo>
                  <a:lnTo>
                    <a:pt x="16" y="3"/>
                  </a:lnTo>
                  <a:lnTo>
                    <a:pt x="34" y="6"/>
                  </a:lnTo>
                  <a:lnTo>
                    <a:pt x="52" y="9"/>
                  </a:lnTo>
                  <a:lnTo>
                    <a:pt x="71" y="12"/>
                  </a:lnTo>
                  <a:lnTo>
                    <a:pt x="92" y="22"/>
                  </a:lnTo>
                  <a:lnTo>
                    <a:pt x="111" y="31"/>
                  </a:lnTo>
                  <a:lnTo>
                    <a:pt x="129" y="49"/>
                  </a:lnTo>
                  <a:lnTo>
                    <a:pt x="145" y="7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3" name="Freeform 157"/>
            <p:cNvSpPr>
              <a:spLocks/>
            </p:cNvSpPr>
            <p:nvPr/>
          </p:nvSpPr>
          <p:spPr bwMode="auto">
            <a:xfrm>
              <a:off x="3579847" y="1160102"/>
              <a:ext cx="228600" cy="717548"/>
            </a:xfrm>
            <a:custGeom>
              <a:avLst/>
              <a:gdLst>
                <a:gd name="T0" fmla="*/ 0 w 144"/>
                <a:gd name="T1" fmla="*/ 0 h 452"/>
                <a:gd name="T2" fmla="*/ 18 w 144"/>
                <a:gd name="T3" fmla="*/ 37 h 452"/>
                <a:gd name="T4" fmla="*/ 37 w 144"/>
                <a:gd name="T5" fmla="*/ 80 h 452"/>
                <a:gd name="T6" fmla="*/ 55 w 144"/>
                <a:gd name="T7" fmla="*/ 129 h 452"/>
                <a:gd name="T8" fmla="*/ 71 w 144"/>
                <a:gd name="T9" fmla="*/ 184 h 452"/>
                <a:gd name="T10" fmla="*/ 89 w 144"/>
                <a:gd name="T11" fmla="*/ 246 h 452"/>
                <a:gd name="T12" fmla="*/ 107 w 144"/>
                <a:gd name="T13" fmla="*/ 310 h 452"/>
                <a:gd name="T14" fmla="*/ 126 w 144"/>
                <a:gd name="T15" fmla="*/ 378 h 452"/>
                <a:gd name="T16" fmla="*/ 144 w 144"/>
                <a:gd name="T1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452">
                  <a:moveTo>
                    <a:pt x="0" y="0"/>
                  </a:moveTo>
                  <a:lnTo>
                    <a:pt x="18" y="37"/>
                  </a:lnTo>
                  <a:lnTo>
                    <a:pt x="37" y="80"/>
                  </a:lnTo>
                  <a:lnTo>
                    <a:pt x="55" y="129"/>
                  </a:lnTo>
                  <a:lnTo>
                    <a:pt x="71" y="184"/>
                  </a:lnTo>
                  <a:lnTo>
                    <a:pt x="89" y="246"/>
                  </a:lnTo>
                  <a:lnTo>
                    <a:pt x="107" y="310"/>
                  </a:lnTo>
                  <a:lnTo>
                    <a:pt x="126" y="378"/>
                  </a:lnTo>
                  <a:lnTo>
                    <a:pt x="144" y="452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4" name="Freeform 158"/>
            <p:cNvSpPr>
              <a:spLocks/>
            </p:cNvSpPr>
            <p:nvPr/>
          </p:nvSpPr>
          <p:spPr bwMode="auto">
            <a:xfrm>
              <a:off x="3808447" y="1877651"/>
              <a:ext cx="234950" cy="1176335"/>
            </a:xfrm>
            <a:custGeom>
              <a:avLst/>
              <a:gdLst>
                <a:gd name="T0" fmla="*/ 0 w 148"/>
                <a:gd name="T1" fmla="*/ 0 h 741"/>
                <a:gd name="T2" fmla="*/ 10 w 148"/>
                <a:gd name="T3" fmla="*/ 40 h 741"/>
                <a:gd name="T4" fmla="*/ 19 w 148"/>
                <a:gd name="T5" fmla="*/ 80 h 741"/>
                <a:gd name="T6" fmla="*/ 28 w 148"/>
                <a:gd name="T7" fmla="*/ 126 h 741"/>
                <a:gd name="T8" fmla="*/ 37 w 148"/>
                <a:gd name="T9" fmla="*/ 172 h 741"/>
                <a:gd name="T10" fmla="*/ 56 w 148"/>
                <a:gd name="T11" fmla="*/ 268 h 741"/>
                <a:gd name="T12" fmla="*/ 74 w 148"/>
                <a:gd name="T13" fmla="*/ 369 h 741"/>
                <a:gd name="T14" fmla="*/ 93 w 148"/>
                <a:gd name="T15" fmla="*/ 471 h 741"/>
                <a:gd name="T16" fmla="*/ 111 w 148"/>
                <a:gd name="T17" fmla="*/ 566 h 741"/>
                <a:gd name="T18" fmla="*/ 120 w 148"/>
                <a:gd name="T19" fmla="*/ 615 h 741"/>
                <a:gd name="T20" fmla="*/ 130 w 148"/>
                <a:gd name="T21" fmla="*/ 658 h 741"/>
                <a:gd name="T22" fmla="*/ 139 w 148"/>
                <a:gd name="T23" fmla="*/ 701 h 741"/>
                <a:gd name="T24" fmla="*/ 148 w 148"/>
                <a:gd name="T25" fmla="*/ 74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741">
                  <a:moveTo>
                    <a:pt x="0" y="0"/>
                  </a:moveTo>
                  <a:lnTo>
                    <a:pt x="10" y="40"/>
                  </a:lnTo>
                  <a:lnTo>
                    <a:pt x="19" y="80"/>
                  </a:lnTo>
                  <a:lnTo>
                    <a:pt x="28" y="126"/>
                  </a:lnTo>
                  <a:lnTo>
                    <a:pt x="37" y="172"/>
                  </a:lnTo>
                  <a:lnTo>
                    <a:pt x="56" y="268"/>
                  </a:lnTo>
                  <a:lnTo>
                    <a:pt x="74" y="369"/>
                  </a:lnTo>
                  <a:lnTo>
                    <a:pt x="93" y="471"/>
                  </a:lnTo>
                  <a:lnTo>
                    <a:pt x="111" y="566"/>
                  </a:lnTo>
                  <a:lnTo>
                    <a:pt x="120" y="615"/>
                  </a:lnTo>
                  <a:lnTo>
                    <a:pt x="130" y="658"/>
                  </a:lnTo>
                  <a:lnTo>
                    <a:pt x="139" y="701"/>
                  </a:lnTo>
                  <a:lnTo>
                    <a:pt x="148" y="74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5" name="Freeform 159"/>
            <p:cNvSpPr>
              <a:spLocks/>
            </p:cNvSpPr>
            <p:nvPr/>
          </p:nvSpPr>
          <p:spPr bwMode="auto">
            <a:xfrm>
              <a:off x="4043397" y="3053985"/>
              <a:ext cx="230188" cy="776286"/>
            </a:xfrm>
            <a:custGeom>
              <a:avLst/>
              <a:gdLst>
                <a:gd name="T0" fmla="*/ 0 w 145"/>
                <a:gd name="T1" fmla="*/ 0 h 489"/>
                <a:gd name="T2" fmla="*/ 18 w 145"/>
                <a:gd name="T3" fmla="*/ 77 h 489"/>
                <a:gd name="T4" fmla="*/ 37 w 145"/>
                <a:gd name="T5" fmla="*/ 148 h 489"/>
                <a:gd name="T6" fmla="*/ 55 w 145"/>
                <a:gd name="T7" fmla="*/ 219 h 489"/>
                <a:gd name="T8" fmla="*/ 74 w 145"/>
                <a:gd name="T9" fmla="*/ 283 h 489"/>
                <a:gd name="T10" fmla="*/ 89 w 145"/>
                <a:gd name="T11" fmla="*/ 345 h 489"/>
                <a:gd name="T12" fmla="*/ 108 w 145"/>
                <a:gd name="T13" fmla="*/ 400 h 489"/>
                <a:gd name="T14" fmla="*/ 126 w 145"/>
                <a:gd name="T15" fmla="*/ 449 h 489"/>
                <a:gd name="T16" fmla="*/ 145 w 145"/>
                <a:gd name="T1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489">
                  <a:moveTo>
                    <a:pt x="0" y="0"/>
                  </a:moveTo>
                  <a:lnTo>
                    <a:pt x="18" y="77"/>
                  </a:lnTo>
                  <a:lnTo>
                    <a:pt x="37" y="148"/>
                  </a:lnTo>
                  <a:lnTo>
                    <a:pt x="55" y="219"/>
                  </a:lnTo>
                  <a:lnTo>
                    <a:pt x="74" y="283"/>
                  </a:lnTo>
                  <a:lnTo>
                    <a:pt x="89" y="345"/>
                  </a:lnTo>
                  <a:lnTo>
                    <a:pt x="108" y="400"/>
                  </a:lnTo>
                  <a:lnTo>
                    <a:pt x="126" y="449"/>
                  </a:lnTo>
                  <a:lnTo>
                    <a:pt x="145" y="489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6" name="Freeform 160"/>
            <p:cNvSpPr>
              <a:spLocks/>
            </p:cNvSpPr>
            <p:nvPr/>
          </p:nvSpPr>
          <p:spPr bwMode="auto">
            <a:xfrm>
              <a:off x="4273585" y="3830271"/>
              <a:ext cx="228600" cy="180975"/>
            </a:xfrm>
            <a:custGeom>
              <a:avLst/>
              <a:gdLst>
                <a:gd name="T0" fmla="*/ 0 w 144"/>
                <a:gd name="T1" fmla="*/ 0 h 114"/>
                <a:gd name="T2" fmla="*/ 15 w 144"/>
                <a:gd name="T3" fmla="*/ 28 h 114"/>
                <a:gd name="T4" fmla="*/ 33 w 144"/>
                <a:gd name="T5" fmla="*/ 50 h 114"/>
                <a:gd name="T6" fmla="*/ 52 w 144"/>
                <a:gd name="T7" fmla="*/ 68 h 114"/>
                <a:gd name="T8" fmla="*/ 70 w 144"/>
                <a:gd name="T9" fmla="*/ 80 h 114"/>
                <a:gd name="T10" fmla="*/ 92 w 144"/>
                <a:gd name="T11" fmla="*/ 93 h 114"/>
                <a:gd name="T12" fmla="*/ 110 w 144"/>
                <a:gd name="T13" fmla="*/ 99 h 114"/>
                <a:gd name="T14" fmla="*/ 129 w 144"/>
                <a:gd name="T15" fmla="*/ 108 h 114"/>
                <a:gd name="T16" fmla="*/ 144 w 144"/>
                <a:gd name="T1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14">
                  <a:moveTo>
                    <a:pt x="0" y="0"/>
                  </a:moveTo>
                  <a:lnTo>
                    <a:pt x="15" y="28"/>
                  </a:lnTo>
                  <a:lnTo>
                    <a:pt x="33" y="50"/>
                  </a:lnTo>
                  <a:lnTo>
                    <a:pt x="52" y="68"/>
                  </a:lnTo>
                  <a:lnTo>
                    <a:pt x="70" y="80"/>
                  </a:lnTo>
                  <a:lnTo>
                    <a:pt x="92" y="93"/>
                  </a:lnTo>
                  <a:lnTo>
                    <a:pt x="110" y="99"/>
                  </a:lnTo>
                  <a:lnTo>
                    <a:pt x="129" y="108"/>
                  </a:lnTo>
                  <a:lnTo>
                    <a:pt x="144" y="114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7" name="Freeform 161"/>
            <p:cNvSpPr>
              <a:spLocks/>
            </p:cNvSpPr>
            <p:nvPr/>
          </p:nvSpPr>
          <p:spPr bwMode="auto">
            <a:xfrm>
              <a:off x="4502185" y="4011246"/>
              <a:ext cx="230188" cy="49212"/>
            </a:xfrm>
            <a:custGeom>
              <a:avLst/>
              <a:gdLst>
                <a:gd name="T0" fmla="*/ 0 w 145"/>
                <a:gd name="T1" fmla="*/ 0 h 31"/>
                <a:gd name="T2" fmla="*/ 37 w 145"/>
                <a:gd name="T3" fmla="*/ 16 h 31"/>
                <a:gd name="T4" fmla="*/ 71 w 145"/>
                <a:gd name="T5" fmla="*/ 22 h 31"/>
                <a:gd name="T6" fmla="*/ 108 w 145"/>
                <a:gd name="T7" fmla="*/ 28 h 31"/>
                <a:gd name="T8" fmla="*/ 145 w 145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31">
                  <a:moveTo>
                    <a:pt x="0" y="0"/>
                  </a:moveTo>
                  <a:lnTo>
                    <a:pt x="37" y="16"/>
                  </a:lnTo>
                  <a:lnTo>
                    <a:pt x="71" y="22"/>
                  </a:lnTo>
                  <a:lnTo>
                    <a:pt x="108" y="28"/>
                  </a:lnTo>
                  <a:lnTo>
                    <a:pt x="145" y="3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8" name="Freeform 162"/>
            <p:cNvSpPr>
              <a:spLocks/>
            </p:cNvSpPr>
            <p:nvPr/>
          </p:nvSpPr>
          <p:spPr bwMode="auto">
            <a:xfrm>
              <a:off x="4732373" y="4060458"/>
              <a:ext cx="233363" cy="4762"/>
            </a:xfrm>
            <a:custGeom>
              <a:avLst/>
              <a:gdLst>
                <a:gd name="T0" fmla="*/ 0 w 147"/>
                <a:gd name="T1" fmla="*/ 0 h 3"/>
                <a:gd name="T2" fmla="*/ 37 w 147"/>
                <a:gd name="T3" fmla="*/ 3 h 3"/>
                <a:gd name="T4" fmla="*/ 74 w 147"/>
                <a:gd name="T5" fmla="*/ 3 h 3"/>
                <a:gd name="T6" fmla="*/ 147 w 14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3">
                  <a:moveTo>
                    <a:pt x="0" y="0"/>
                  </a:moveTo>
                  <a:lnTo>
                    <a:pt x="37" y="3"/>
                  </a:lnTo>
                  <a:lnTo>
                    <a:pt x="74" y="3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9" name="Line 33"/>
            <p:cNvSpPr>
              <a:spLocks noChangeShapeType="1"/>
            </p:cNvSpPr>
            <p:nvPr/>
          </p:nvSpPr>
          <p:spPr bwMode="auto">
            <a:xfrm>
              <a:off x="4965735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0" name="Line 34"/>
            <p:cNvSpPr>
              <a:spLocks noChangeShapeType="1"/>
            </p:cNvSpPr>
            <p:nvPr/>
          </p:nvSpPr>
          <p:spPr bwMode="auto">
            <a:xfrm>
              <a:off x="5195923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1" name="Line 35"/>
            <p:cNvSpPr>
              <a:spLocks noChangeShapeType="1"/>
            </p:cNvSpPr>
            <p:nvPr/>
          </p:nvSpPr>
          <p:spPr bwMode="auto">
            <a:xfrm>
              <a:off x="5426111" y="4060458"/>
              <a:ext cx="228600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2" name="Line 36"/>
            <p:cNvSpPr>
              <a:spLocks noChangeShapeType="1"/>
            </p:cNvSpPr>
            <p:nvPr/>
          </p:nvSpPr>
          <p:spPr bwMode="auto">
            <a:xfrm>
              <a:off x="5654711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3" name="Freeform 167"/>
            <p:cNvSpPr>
              <a:spLocks/>
            </p:cNvSpPr>
            <p:nvPr/>
          </p:nvSpPr>
          <p:spPr bwMode="auto">
            <a:xfrm>
              <a:off x="5884898" y="4060458"/>
              <a:ext cx="233363" cy="0"/>
            </a:xfrm>
            <a:custGeom>
              <a:avLst/>
              <a:gdLst>
                <a:gd name="T0" fmla="*/ 0 w 147"/>
                <a:gd name="T1" fmla="*/ 74 w 147"/>
                <a:gd name="T2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74" y="0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4" name="Line 38"/>
            <p:cNvSpPr>
              <a:spLocks noChangeShapeType="1"/>
            </p:cNvSpPr>
            <p:nvPr/>
          </p:nvSpPr>
          <p:spPr bwMode="auto">
            <a:xfrm>
              <a:off x="6118261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5" name="Oval 169"/>
            <p:cNvSpPr>
              <a:spLocks noChangeArrowheads="1"/>
            </p:cNvSpPr>
            <p:nvPr/>
          </p:nvSpPr>
          <p:spPr bwMode="auto">
            <a:xfrm>
              <a:off x="1714534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6" name="Oval 170"/>
            <p:cNvSpPr>
              <a:spLocks noChangeArrowheads="1"/>
            </p:cNvSpPr>
            <p:nvPr/>
          </p:nvSpPr>
          <p:spPr bwMode="auto">
            <a:xfrm>
              <a:off x="1943134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7" name="Oval 171"/>
            <p:cNvSpPr>
              <a:spLocks noChangeArrowheads="1"/>
            </p:cNvSpPr>
            <p:nvPr/>
          </p:nvSpPr>
          <p:spPr bwMode="auto">
            <a:xfrm>
              <a:off x="2178084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8" name="Oval 172"/>
            <p:cNvSpPr>
              <a:spLocks noChangeArrowheads="1"/>
            </p:cNvSpPr>
            <p:nvPr/>
          </p:nvSpPr>
          <p:spPr bwMode="auto">
            <a:xfrm>
              <a:off x="2406684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9" name="Oval 173"/>
            <p:cNvSpPr>
              <a:spLocks noChangeArrowheads="1"/>
            </p:cNvSpPr>
            <p:nvPr/>
          </p:nvSpPr>
          <p:spPr bwMode="auto">
            <a:xfrm>
              <a:off x="2636872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0" name="Oval 174"/>
            <p:cNvSpPr>
              <a:spLocks noChangeArrowheads="1"/>
            </p:cNvSpPr>
            <p:nvPr/>
          </p:nvSpPr>
          <p:spPr bwMode="auto">
            <a:xfrm>
              <a:off x="2867059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1" name="Oval 175"/>
            <p:cNvSpPr>
              <a:spLocks noChangeArrowheads="1"/>
            </p:cNvSpPr>
            <p:nvPr/>
          </p:nvSpPr>
          <p:spPr bwMode="auto">
            <a:xfrm>
              <a:off x="3100422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2" name="Oval 176"/>
            <p:cNvSpPr>
              <a:spLocks noChangeArrowheads="1"/>
            </p:cNvSpPr>
            <p:nvPr/>
          </p:nvSpPr>
          <p:spPr bwMode="auto">
            <a:xfrm>
              <a:off x="3330610" y="1028340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3" name="Oval 177"/>
            <p:cNvSpPr>
              <a:spLocks noChangeArrowheads="1"/>
            </p:cNvSpPr>
            <p:nvPr/>
          </p:nvSpPr>
          <p:spPr bwMode="auto">
            <a:xfrm>
              <a:off x="3559210" y="1139465"/>
              <a:ext cx="34925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4" name="Oval 178"/>
            <p:cNvSpPr>
              <a:spLocks noChangeArrowheads="1"/>
            </p:cNvSpPr>
            <p:nvPr/>
          </p:nvSpPr>
          <p:spPr bwMode="auto">
            <a:xfrm>
              <a:off x="3789397" y="1858601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5" name="Oval 179"/>
            <p:cNvSpPr>
              <a:spLocks noChangeArrowheads="1"/>
            </p:cNvSpPr>
            <p:nvPr/>
          </p:nvSpPr>
          <p:spPr bwMode="auto">
            <a:xfrm>
              <a:off x="4024347" y="3034936"/>
              <a:ext cx="33338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6" name="Oval 180"/>
            <p:cNvSpPr>
              <a:spLocks noChangeArrowheads="1"/>
            </p:cNvSpPr>
            <p:nvPr/>
          </p:nvSpPr>
          <p:spPr bwMode="auto">
            <a:xfrm>
              <a:off x="4252948" y="3811221"/>
              <a:ext cx="34925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7" name="Oval 181"/>
            <p:cNvSpPr>
              <a:spLocks noChangeArrowheads="1"/>
            </p:cNvSpPr>
            <p:nvPr/>
          </p:nvSpPr>
          <p:spPr bwMode="auto">
            <a:xfrm>
              <a:off x="4483135" y="3992196"/>
              <a:ext cx="33338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8" name="Oval 182"/>
            <p:cNvSpPr>
              <a:spLocks noChangeArrowheads="1"/>
            </p:cNvSpPr>
            <p:nvPr/>
          </p:nvSpPr>
          <p:spPr bwMode="auto">
            <a:xfrm>
              <a:off x="4711735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9" name="Oval 183"/>
            <p:cNvSpPr>
              <a:spLocks noChangeArrowheads="1"/>
            </p:cNvSpPr>
            <p:nvPr/>
          </p:nvSpPr>
          <p:spPr bwMode="auto">
            <a:xfrm>
              <a:off x="4946685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0" name="Oval 184"/>
            <p:cNvSpPr>
              <a:spLocks noChangeArrowheads="1"/>
            </p:cNvSpPr>
            <p:nvPr/>
          </p:nvSpPr>
          <p:spPr bwMode="auto">
            <a:xfrm>
              <a:off x="5176873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1" name="Oval 185"/>
            <p:cNvSpPr>
              <a:spLocks noChangeArrowheads="1"/>
            </p:cNvSpPr>
            <p:nvPr/>
          </p:nvSpPr>
          <p:spPr bwMode="auto">
            <a:xfrm>
              <a:off x="5405473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2" name="Oval 186"/>
            <p:cNvSpPr>
              <a:spLocks noChangeArrowheads="1"/>
            </p:cNvSpPr>
            <p:nvPr/>
          </p:nvSpPr>
          <p:spPr bwMode="auto">
            <a:xfrm>
              <a:off x="5635661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3" name="Oval 187"/>
            <p:cNvSpPr>
              <a:spLocks noChangeArrowheads="1"/>
            </p:cNvSpPr>
            <p:nvPr/>
          </p:nvSpPr>
          <p:spPr bwMode="auto">
            <a:xfrm>
              <a:off x="5864261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4" name="Oval 188"/>
            <p:cNvSpPr>
              <a:spLocks noChangeArrowheads="1"/>
            </p:cNvSpPr>
            <p:nvPr/>
          </p:nvSpPr>
          <p:spPr bwMode="auto">
            <a:xfrm>
              <a:off x="6099211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5" name="Oval 189"/>
            <p:cNvSpPr>
              <a:spLocks noChangeArrowheads="1"/>
            </p:cNvSpPr>
            <p:nvPr/>
          </p:nvSpPr>
          <p:spPr bwMode="auto">
            <a:xfrm>
              <a:off x="6329399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724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C’est quoi un </a:t>
            </a:r>
            <a:r>
              <a:rPr lang="fr-FR" dirty="0"/>
              <a:t>graphes </a:t>
            </a:r>
            <a:r>
              <a:rPr lang="fr-FR" dirty="0" smtClean="0"/>
              <a:t>? Et quelle est sa taille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70732" y="822298"/>
            <a:ext cx="2135698" cy="288032"/>
          </a:xfrm>
        </p:spPr>
        <p:txBody>
          <a:bodyPr/>
          <a:lstStyle/>
          <a:p>
            <a:r>
              <a:rPr lang="fr-FR" dirty="0" smtClean="0"/>
              <a:t>polynomial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71500" y="1412333"/>
            <a:ext cx="3134162" cy="289600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371682" y="1166616"/>
            <a:ext cx="2400635" cy="281026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6124300" y="873609"/>
            <a:ext cx="2781688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9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12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923928" y="2490246"/>
            <a:ext cx="5191183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QUIZZ </a:t>
            </a:r>
            <a:r>
              <a:rPr lang="fr-FR" dirty="0"/>
              <a:t>: quid de la question « N est-il </a:t>
            </a:r>
            <a:r>
              <a:rPr lang="fr-FR" u="sng" dirty="0"/>
              <a:t>premier</a:t>
            </a:r>
            <a:r>
              <a:rPr lang="fr-FR" dirty="0"/>
              <a:t> ? </a:t>
            </a:r>
            <a:r>
              <a:rPr lang="fr-FR" dirty="0" smtClean="0"/>
              <a:t>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535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Complexité de l’addition … 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9276" y="1851670"/>
            <a:ext cx="8633899" cy="252745"/>
          </a:xfrm>
        </p:spPr>
        <p:txBody>
          <a:bodyPr/>
          <a:lstStyle/>
          <a:p>
            <a:r>
              <a:rPr lang="fr-FR" dirty="0" err="1" smtClean="0"/>
              <a:t>Add</a:t>
            </a:r>
            <a:r>
              <a:rPr lang="fr-FR" dirty="0" smtClean="0"/>
              <a:t> ( « </a:t>
            </a:r>
            <a:r>
              <a:rPr lang="fr-FR" dirty="0" err="1" smtClean="0">
                <a:solidFill>
                  <a:srgbClr val="FF0000"/>
                </a:solidFill>
              </a:rPr>
              <a:t>x</a:t>
            </a:r>
            <a:r>
              <a:rPr lang="fr-FR" baseline="-25000" dirty="0" err="1" smtClean="0">
                <a:solidFill>
                  <a:srgbClr val="FF0000"/>
                </a:solidFill>
              </a:rPr>
              <a:t>m</a:t>
            </a:r>
            <a:r>
              <a:rPr lang="fr-FR" dirty="0" smtClean="0">
                <a:solidFill>
                  <a:srgbClr val="FF0000"/>
                </a:solidFill>
              </a:rPr>
              <a:t>…x</a:t>
            </a:r>
            <a:r>
              <a:rPr lang="fr-FR" baseline="-25000" dirty="0" smtClean="0">
                <a:solidFill>
                  <a:srgbClr val="FF0000"/>
                </a:solidFill>
              </a:rPr>
              <a:t>1</a:t>
            </a:r>
            <a:r>
              <a:rPr lang="fr-FR" dirty="0" smtClean="0">
                <a:solidFill>
                  <a:srgbClr val="FF0000"/>
                </a:solidFill>
              </a:rPr>
              <a:t>,y</a:t>
            </a:r>
            <a:r>
              <a:rPr lang="fr-FR" baseline="-25000" dirty="0" smtClean="0">
                <a:solidFill>
                  <a:srgbClr val="FF0000"/>
                </a:solidFill>
              </a:rPr>
              <a:t>n</a:t>
            </a:r>
            <a:r>
              <a:rPr lang="fr-FR" dirty="0" smtClean="0">
                <a:solidFill>
                  <a:srgbClr val="FF0000"/>
                </a:solidFill>
              </a:rPr>
              <a:t>…y</a:t>
            </a:r>
            <a:r>
              <a:rPr lang="fr-FR" baseline="-25000" dirty="0" smtClean="0">
                <a:solidFill>
                  <a:srgbClr val="FF0000"/>
                </a:solidFill>
              </a:rPr>
              <a:t>1</a:t>
            </a:r>
            <a:r>
              <a:rPr lang="fr-FR" dirty="0" smtClean="0"/>
              <a:t> » )	 	</a:t>
            </a:r>
            <a:r>
              <a:rPr lang="fr-FR" dirty="0" smtClean="0">
                <a:sym typeface="Wingdings" panose="05000000000000000000" pitchFamily="2" charset="2"/>
              </a:rPr>
              <a:t>  	</a:t>
            </a:r>
            <a:r>
              <a:rPr lang="fr-FR" dirty="0" err="1" smtClean="0">
                <a:sym typeface="Wingdings" panose="05000000000000000000" pitchFamily="2" charset="2"/>
              </a:rPr>
              <a:t>z</a:t>
            </a:r>
            <a:r>
              <a:rPr lang="fr-FR" baseline="-25000" dirty="0" err="1" smtClean="0">
                <a:sym typeface="Wingdings" panose="05000000000000000000" pitchFamily="2" charset="2"/>
              </a:rPr>
              <a:t>p</a:t>
            </a:r>
            <a:r>
              <a:rPr lang="fr-FR" dirty="0" smtClean="0">
                <a:sym typeface="Wingdings" panose="05000000000000000000" pitchFamily="2" charset="2"/>
              </a:rPr>
              <a:t>…z</a:t>
            </a:r>
            <a:r>
              <a:rPr lang="fr-FR" baseline="-25000" dirty="0" smtClean="0">
                <a:sym typeface="Wingdings" panose="05000000000000000000" pitchFamily="2" charset="2"/>
              </a:rPr>
              <a:t>1</a:t>
            </a:r>
            <a:r>
              <a:rPr lang="fr-FR" dirty="0" smtClean="0">
                <a:sym typeface="Wingdings" panose="05000000000000000000" pitchFamily="2" charset="2"/>
              </a:rPr>
              <a:t>		avec p = max(</a:t>
            </a:r>
            <a:r>
              <a:rPr lang="fr-FR" dirty="0" err="1" smtClean="0">
                <a:sym typeface="Wingdings" panose="05000000000000000000" pitchFamily="2" charset="2"/>
              </a:rPr>
              <a:t>m,n</a:t>
            </a:r>
            <a:r>
              <a:rPr lang="fr-FR" dirty="0" smtClean="0">
                <a:sym typeface="Wingdings" panose="05000000000000000000" pitchFamily="2" charset="2"/>
              </a:rPr>
              <a:t>)+1</a:t>
            </a:r>
            <a:endParaRPr lang="fr-FR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493336" y="699542"/>
            <a:ext cx="864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1…1</a:t>
            </a:r>
          </a:p>
          <a:p>
            <a:r>
              <a:rPr lang="fr-FR" u="sng" dirty="0" smtClean="0"/>
              <a:t>+ 2…2</a:t>
            </a:r>
          </a:p>
          <a:p>
            <a:r>
              <a:rPr lang="fr-FR" dirty="0"/>
              <a:t> </a:t>
            </a:r>
            <a:r>
              <a:rPr lang="fr-FR" dirty="0" smtClean="0"/>
              <a:t>  3…3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15" name="Connecteur droit 14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 16"/>
          <p:cNvGrpSpPr/>
          <p:nvPr/>
        </p:nvGrpSpPr>
        <p:grpSpPr>
          <a:xfrm>
            <a:off x="5850220" y="932304"/>
            <a:ext cx="578861" cy="347960"/>
            <a:chOff x="5850220" y="932304"/>
            <a:chExt cx="578861" cy="347960"/>
          </a:xfrm>
        </p:grpSpPr>
        <p:cxnSp>
          <p:nvCxnSpPr>
            <p:cNvPr id="18" name="Connecteur droit 17"/>
            <p:cNvCxnSpPr/>
            <p:nvPr/>
          </p:nvCxnSpPr>
          <p:spPr>
            <a:xfrm flipH="1">
              <a:off x="5963088" y="94755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6143108" y="93315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 flipH="1">
              <a:off x="5850220" y="95040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>
              <a:off x="6155172" y="93230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5955840" y="94171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sp>
        <p:nvSpPr>
          <p:cNvPr id="37" name="Ellipse 36"/>
          <p:cNvSpPr/>
          <p:nvPr/>
        </p:nvSpPr>
        <p:spPr>
          <a:xfrm>
            <a:off x="4387740" y="1270527"/>
            <a:ext cx="1251893" cy="29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5623733" y="13268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e 40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42" name="Connecteur droit avec flèche 41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Espace réservé du contenu 1"/>
          <p:cNvSpPr txBox="1">
            <a:spLocks/>
          </p:cNvSpPr>
          <p:nvPr/>
        </p:nvSpPr>
        <p:spPr bwMode="gray">
          <a:xfrm>
            <a:off x="287524" y="3003797"/>
            <a:ext cx="7536297" cy="18199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Complexité de </a:t>
            </a:r>
            <a:r>
              <a:rPr lang="fr-FR" u="sng" dirty="0" smtClean="0"/>
              <a:t>cet algorithme</a:t>
            </a:r>
            <a:r>
              <a:rPr lang="fr-FR" dirty="0" smtClean="0"/>
              <a:t> pour un ‘s’ donné :</a:t>
            </a:r>
          </a:p>
          <a:p>
            <a:pPr lvl="1"/>
            <a:r>
              <a:rPr lang="fr-FR" dirty="0" smtClean="0"/>
              <a:t>On considère TOUTES les entrées possibles de taille s                      (par ex: s = 10 : « 99999999,1 »)</a:t>
            </a:r>
          </a:p>
          <a:p>
            <a:pPr lvl="1"/>
            <a:r>
              <a:rPr lang="fr-FR" dirty="0" smtClean="0"/>
              <a:t>On prend le MAX des c (« pire cas ») …</a:t>
            </a:r>
          </a:p>
          <a:p>
            <a:pPr lvl="1"/>
            <a:r>
              <a:rPr lang="fr-FR" dirty="0" smtClean="0"/>
              <a:t>… et c’est un peu pénible </a:t>
            </a:r>
            <a:r>
              <a:rPr lang="fr-FR" dirty="0" smtClean="0">
                <a:sym typeface="Wingdings" panose="05000000000000000000" pitchFamily="2" charset="2"/>
              </a:rPr>
              <a:t> ON NE RETIENT QUE L’ORDRE DE GRANDEUR :</a:t>
            </a:r>
          </a:p>
          <a:p>
            <a:pPr lvl="1"/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Le coût (pire cas) de </a:t>
            </a:r>
            <a:r>
              <a:rPr lang="fr-FR" b="1" u="sng" dirty="0" smtClean="0">
                <a:solidFill>
                  <a:srgbClr val="FF0000"/>
                </a:solidFill>
                <a:sym typeface="Wingdings" panose="05000000000000000000" pitchFamily="2" charset="2"/>
              </a:rPr>
              <a:t>cet algorithme</a:t>
            </a:r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est une fonction </a:t>
            </a:r>
            <a:r>
              <a:rPr lang="fr-FR" b="1" u="sng" dirty="0" smtClean="0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de la taille de l’entrée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Tout (autre) </a:t>
            </a:r>
            <a:r>
              <a:rPr lang="fr-FR" dirty="0" err="1" smtClean="0"/>
              <a:t>algo</a:t>
            </a:r>
            <a:r>
              <a:rPr lang="fr-FR" dirty="0" smtClean="0"/>
              <a:t> doit calculer les p chiffres du résultat </a:t>
            </a:r>
            <a:r>
              <a:rPr lang="fr-FR" dirty="0" smtClean="0">
                <a:sym typeface="Wingdings" panose="05000000000000000000" pitchFamily="2" charset="2"/>
              </a:rPr>
              <a:t> LINEAIRE (au moins)</a:t>
            </a:r>
            <a:endParaRPr lang="fr-FR" dirty="0" smtClean="0"/>
          </a:p>
          <a:p>
            <a:r>
              <a:rPr lang="fr-FR" dirty="0" smtClean="0"/>
              <a:t>DONC : la complexité du </a:t>
            </a:r>
            <a:r>
              <a:rPr lang="fr-FR" u="sng" dirty="0" smtClean="0"/>
              <a:t>PROBLEME</a:t>
            </a:r>
            <a:r>
              <a:rPr lang="fr-FR" dirty="0" smtClean="0"/>
              <a:t> ‘Addition’ est LINEAIRE</a:t>
            </a:r>
          </a:p>
          <a:p>
            <a:r>
              <a:rPr lang="fr-FR" dirty="0" smtClean="0"/>
              <a:t>C’est un des seuls problèmes dont on connaisse la complexité !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3" name="Accolade ouvrante 2"/>
          <p:cNvSpPr/>
          <p:nvPr/>
        </p:nvSpPr>
        <p:spPr>
          <a:xfrm rot="16200000">
            <a:off x="1573623" y="1645691"/>
            <a:ext cx="164106" cy="115212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15354" y="2346363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Donnée/entrée du problème</a:t>
            </a:r>
          </a:p>
          <a:p>
            <a:r>
              <a:rPr lang="fr-FR" dirty="0"/>
              <a:t>Taille : s = </a:t>
            </a:r>
            <a:r>
              <a:rPr lang="fr-FR" dirty="0" smtClean="0">
                <a:solidFill>
                  <a:srgbClr val="FF0000"/>
                </a:solidFill>
              </a:rPr>
              <a:t>m+n+1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3891017" y="2319722"/>
            <a:ext cx="254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p chiffres du résultat</a:t>
            </a:r>
          </a:p>
          <a:p>
            <a:pPr marL="285750" indent="-285750">
              <a:buFontTx/>
              <a:buChar char="-"/>
            </a:pPr>
            <a:r>
              <a:rPr lang="fr-FR" dirty="0"/>
              <a:t>p</a:t>
            </a:r>
            <a:r>
              <a:rPr lang="fr-FR" dirty="0" smtClean="0"/>
              <a:t>-1 retenues</a:t>
            </a:r>
            <a:endParaRPr lang="fr-FR" dirty="0"/>
          </a:p>
        </p:txBody>
      </p:sp>
      <p:sp>
        <p:nvSpPr>
          <p:cNvPr id="51" name="Accolade ouvrante 50"/>
          <p:cNvSpPr/>
          <p:nvPr/>
        </p:nvSpPr>
        <p:spPr>
          <a:xfrm rot="10800000">
            <a:off x="6465030" y="2391730"/>
            <a:ext cx="164106" cy="51446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6597977" y="2319722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 = 2p-1 opérations</a:t>
            </a:r>
          </a:p>
          <a:p>
            <a:r>
              <a:rPr lang="fr-FR" dirty="0"/>
              <a:t> </a:t>
            </a:r>
            <a:r>
              <a:rPr lang="fr-FR" dirty="0" smtClean="0"/>
              <a:t>       </a:t>
            </a:r>
            <a:r>
              <a:rPr lang="fr-FR" u="sng" dirty="0" smtClean="0">
                <a:solidFill>
                  <a:srgbClr val="FF0000"/>
                </a:solidFill>
              </a:rPr>
              <a:t>élémentaires</a:t>
            </a:r>
          </a:p>
        </p:txBody>
      </p:sp>
    </p:spTree>
    <p:extLst>
      <p:ext uri="{BB962C8B-B14F-4D97-AF65-F5344CB8AC3E}">
        <p14:creationId xmlns:p14="http://schemas.microsoft.com/office/powerpoint/2010/main" val="311998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  <p:bldP spid="13" grpId="0"/>
      <p:bldP spid="37" grpId="0" animBg="1"/>
      <p:bldP spid="38" grpId="0"/>
      <p:bldP spid="39" grpId="0" animBg="1"/>
      <p:bldP spid="48" grpId="0" build="p" bldLvl="2"/>
      <p:bldP spid="3" grpId="0" animBg="1"/>
      <p:bldP spid="4" grpId="0" build="p"/>
      <p:bldP spid="50" grpId="0" build="p"/>
      <p:bldP spid="51" grpId="0" animBg="1"/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735546"/>
            <a:ext cx="8688426" cy="1224136"/>
          </a:xfrm>
        </p:spPr>
        <p:txBody>
          <a:bodyPr/>
          <a:lstStyle/>
          <a:p>
            <a:r>
              <a:rPr lang="fr-FR" dirty="0" err="1" smtClean="0"/>
              <a:t>Krzakala</a:t>
            </a:r>
            <a:r>
              <a:rPr lang="fr-FR" dirty="0" smtClean="0"/>
              <a:t>, </a:t>
            </a:r>
            <a:r>
              <a:rPr lang="fr-FR" dirty="0" err="1" smtClean="0"/>
              <a:t>Montanari</a:t>
            </a:r>
            <a:r>
              <a:rPr lang="fr-FR" dirty="0" smtClean="0"/>
              <a:t>, 2007</a:t>
            </a:r>
          </a:p>
          <a:p>
            <a:r>
              <a:rPr lang="fr-FR" dirty="0" err="1" smtClean="0"/>
              <a:t>Hmailtonian</a:t>
            </a:r>
            <a:r>
              <a:rPr lang="fr-FR" dirty="0" smtClean="0"/>
              <a:t> = </a:t>
            </a:r>
            <a:r>
              <a:rPr lang="fr-FR" dirty="0" err="1" smtClean="0"/>
              <a:t>nbr</a:t>
            </a:r>
            <a:r>
              <a:rPr lang="fr-FR" dirty="0" smtClean="0"/>
              <a:t> of </a:t>
            </a:r>
            <a:r>
              <a:rPr lang="fr-FR" dirty="0" err="1" smtClean="0"/>
              <a:t>constraints</a:t>
            </a:r>
            <a:r>
              <a:rPr lang="fr-FR" dirty="0" smtClean="0"/>
              <a:t> not </a:t>
            </a:r>
            <a:r>
              <a:rPr lang="fr-FR" dirty="0" err="1" smtClean="0"/>
              <a:t>satisfied</a:t>
            </a:r>
            <a:endParaRPr lang="fr-FR" dirty="0" smtClean="0"/>
          </a:p>
          <a:p>
            <a:r>
              <a:rPr lang="fr-FR" dirty="0" err="1" smtClean="0"/>
              <a:t>Temp</a:t>
            </a:r>
            <a:r>
              <a:rPr lang="fr-FR" dirty="0" smtClean="0"/>
              <a:t> ?</a:t>
            </a:r>
          </a:p>
          <a:p>
            <a:r>
              <a:rPr lang="fr-FR" dirty="0" err="1" smtClean="0"/>
              <a:t>Alpha_s</a:t>
            </a:r>
            <a:r>
              <a:rPr lang="fr-FR" dirty="0" smtClean="0"/>
              <a:t> </a:t>
            </a:r>
            <a:r>
              <a:rPr lang="fr-FR" dirty="0" err="1" smtClean="0"/>
              <a:t>makes</a:t>
            </a:r>
            <a:r>
              <a:rPr lang="fr-FR" dirty="0" smtClean="0"/>
              <a:t> </a:t>
            </a:r>
            <a:r>
              <a:rPr lang="fr-FR" dirty="0" err="1" smtClean="0"/>
              <a:t>sense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at T = 0</a:t>
            </a:r>
          </a:p>
          <a:p>
            <a:r>
              <a:rPr lang="fr-FR" dirty="0" err="1" smtClean="0"/>
              <a:t>Youtube</a:t>
            </a:r>
            <a:r>
              <a:rPr lang="fr-FR" dirty="0" smtClean="0"/>
              <a:t>  : </a:t>
            </a:r>
            <a:r>
              <a:rPr lang="en-US" b="0" dirty="0"/>
              <a:t>Guilhem </a:t>
            </a:r>
            <a:r>
              <a:rPr lang="en-US" b="0" dirty="0" err="1"/>
              <a:t>Semerjian</a:t>
            </a:r>
            <a:r>
              <a:rPr lang="en-US" b="0" dirty="0"/>
              <a:t> - Replica symmetry breaking in random constraint satisfaction problems</a:t>
            </a:r>
          </a:p>
          <a:p>
            <a:endParaRPr lang="fr-FR" dirty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2040360"/>
            <a:ext cx="9144000" cy="233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0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0829" y="825149"/>
            <a:ext cx="1523630" cy="252028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421405" y="370664"/>
            <a:ext cx="7725862" cy="27284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134240" y="804596"/>
            <a:ext cx="6300192" cy="335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2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151620" y="807147"/>
            <a:ext cx="7536297" cy="288032"/>
          </a:xfrm>
        </p:spPr>
        <p:txBody>
          <a:bodyPr/>
          <a:lstStyle/>
          <a:p>
            <a:r>
              <a:rPr lang="fr-FR" dirty="0" smtClean="0"/>
              <a:t>2009 </a:t>
            </a:r>
            <a:r>
              <a:rPr lang="fr-FR" dirty="0" err="1" smtClean="0"/>
              <a:t>krzakala</a:t>
            </a:r>
            <a:r>
              <a:rPr lang="fr-FR" dirty="0" smtClean="0"/>
              <a:t> </a:t>
            </a:r>
            <a:r>
              <a:rPr lang="fr-FR" dirty="0" err="1" smtClean="0"/>
              <a:t>zdeborava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4391980" y="203544"/>
            <a:ext cx="4662451" cy="42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Scale</a:t>
            </a:r>
            <a:r>
              <a:rPr lang="fr-FR" dirty="0" smtClean="0"/>
              <a:t>-free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8364390" cy="324036"/>
          </a:xfrm>
        </p:spPr>
        <p:txBody>
          <a:bodyPr/>
          <a:lstStyle/>
          <a:p>
            <a:r>
              <a:rPr lang="fr-FR" sz="1200" b="0" dirty="0" err="1" smtClean="0"/>
              <a:t>Bläsius</a:t>
            </a:r>
            <a:r>
              <a:rPr lang="fr-FR" sz="1200" b="0" dirty="0" smtClean="0"/>
              <a:t>, Friedrich, Sutton, </a:t>
            </a:r>
            <a:r>
              <a:rPr lang="en-US" sz="1200" b="0" dirty="0"/>
              <a:t>On the Empirical Time </a:t>
            </a:r>
            <a:r>
              <a:rPr lang="en-US" sz="1200" b="0" dirty="0" smtClean="0"/>
              <a:t>Complexity of </a:t>
            </a:r>
            <a:r>
              <a:rPr lang="en-US" sz="1200" b="0" dirty="0"/>
              <a:t>Scale-Free 3-SAT at the </a:t>
            </a:r>
            <a:r>
              <a:rPr lang="en-US" sz="1200" b="0" dirty="0" smtClean="0"/>
              <a:t>Phase </a:t>
            </a:r>
            <a:r>
              <a:rPr lang="fr-FR" sz="1200" b="0" dirty="0" smtClean="0"/>
              <a:t>Transition, TACAS 2019.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85687" y="1433993"/>
            <a:ext cx="4344578" cy="321023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820660" y="1594550"/>
            <a:ext cx="3879953" cy="28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3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1975 : Pratt et le certificat de primalité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1" y="1095586"/>
            <a:ext cx="1775658" cy="828092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527884" y="942042"/>
            <a:ext cx="4932040" cy="18457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208745" y="123478"/>
            <a:ext cx="1901056" cy="24540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1" y="1490239"/>
            <a:ext cx="2708624" cy="292121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635896" y="3015668"/>
            <a:ext cx="4925115" cy="150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5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‘Force Brute’ et ‘complexité asymptotique’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57399"/>
            <a:ext cx="2430475" cy="2430475"/>
          </a:xfr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96144"/>
            <a:ext cx="3205808" cy="3471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8527782">
            <a:off x="1553409" y="2216283"/>
            <a:ext cx="4981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Flemme !!!</a:t>
            </a:r>
            <a:endParaRPr lang="fr-F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940152" y="15466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x</a:t>
            </a:r>
            <a:r>
              <a:rPr lang="fr-FR" baseline="-25000" dirty="0" smtClean="0"/>
              <a:t>11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For x</a:t>
            </a:r>
            <a:r>
              <a:rPr lang="fr-FR" baseline="-25000" dirty="0" smtClean="0"/>
              <a:t>22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For x</a:t>
            </a:r>
            <a:r>
              <a:rPr lang="fr-FR" baseline="-25000" dirty="0" smtClean="0"/>
              <a:t>33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    For x</a:t>
            </a:r>
            <a:r>
              <a:rPr lang="fr-FR" baseline="-25000" dirty="0" smtClean="0"/>
              <a:t>44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72" y="0"/>
            <a:ext cx="1186680" cy="118900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366374" y="15466"/>
            <a:ext cx="50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940152" y="1671650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x</a:t>
            </a:r>
            <a:r>
              <a:rPr lang="fr-FR" baseline="-25000" dirty="0" smtClean="0"/>
              <a:t>13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For x</a:t>
            </a:r>
            <a:r>
              <a:rPr lang="fr-FR" baseline="-25000" dirty="0" smtClean="0"/>
              <a:t>14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    …</a:t>
            </a:r>
          </a:p>
          <a:p>
            <a:r>
              <a:rPr lang="fr-FR" dirty="0"/>
              <a:t> </a:t>
            </a:r>
            <a:r>
              <a:rPr lang="fr-FR" dirty="0" smtClean="0"/>
              <a:t>           For x</a:t>
            </a:r>
            <a:r>
              <a:rPr lang="fr-FR" baseline="-25000" dirty="0" smtClean="0"/>
              <a:t>97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244408" y="1670486"/>
            <a:ext cx="50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9</a:t>
            </a:r>
          </a:p>
          <a:p>
            <a:r>
              <a:rPr lang="fr-FR" dirty="0"/>
              <a:t>x</a:t>
            </a:r>
            <a:r>
              <a:rPr lang="fr-FR" dirty="0" smtClean="0"/>
              <a:t> 9</a:t>
            </a:r>
          </a:p>
          <a:p>
            <a:r>
              <a:rPr lang="fr-FR" dirty="0" smtClean="0"/>
              <a:t>…</a:t>
            </a:r>
          </a:p>
          <a:p>
            <a:r>
              <a:rPr lang="fr-FR" dirty="0"/>
              <a:t>x</a:t>
            </a:r>
            <a:r>
              <a:rPr lang="fr-FR" dirty="0" smtClean="0"/>
              <a:t> 9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5940152" y="3254662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IJ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KL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     </a:t>
            </a:r>
            <a:r>
              <a:rPr lang="fr-FR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dirty="0" smtClean="0"/>
          </a:p>
          <a:p>
            <a:r>
              <a:rPr lang="fr-FR" dirty="0"/>
              <a:t> </a:t>
            </a:r>
            <a:r>
              <a:rPr lang="fr-FR" dirty="0" smtClean="0"/>
              <a:t>           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YZ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8244408" y="3255826"/>
            <a:ext cx="556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n</a:t>
            </a:r>
          </a:p>
          <a:p>
            <a:r>
              <a:rPr lang="fr-FR" dirty="0"/>
              <a:t>x</a:t>
            </a:r>
            <a:r>
              <a:rPr lang="fr-FR" dirty="0" smtClean="0"/>
              <a:t> n</a:t>
            </a:r>
          </a:p>
          <a:p>
            <a:r>
              <a:rPr lang="fr-FR" dirty="0" smtClean="0"/>
              <a:t>…</a:t>
            </a:r>
          </a:p>
          <a:p>
            <a:r>
              <a:rPr lang="fr-FR" dirty="0"/>
              <a:t>x</a:t>
            </a:r>
            <a:r>
              <a:rPr lang="fr-FR" dirty="0" smtClean="0"/>
              <a:t> n </a:t>
            </a:r>
          </a:p>
        </p:txBody>
      </p:sp>
      <p:sp>
        <p:nvSpPr>
          <p:cNvPr id="7" name="Accolade fermante 6"/>
          <p:cNvSpPr/>
          <p:nvPr/>
        </p:nvSpPr>
        <p:spPr>
          <a:xfrm>
            <a:off x="8676456" y="1816072"/>
            <a:ext cx="168922" cy="93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ccolade fermante 17"/>
          <p:cNvSpPr/>
          <p:nvPr/>
        </p:nvSpPr>
        <p:spPr>
          <a:xfrm>
            <a:off x="8676456" y="3399288"/>
            <a:ext cx="168922" cy="93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8784468" y="2058402"/>
            <a:ext cx="46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40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44408" y="2501483"/>
            <a:ext cx="611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9</a:t>
            </a:r>
            <a:endParaRPr lang="fr-FR" u="sng" dirty="0"/>
          </a:p>
          <a:p>
            <a:r>
              <a:rPr lang="fr-FR" dirty="0" smtClean="0"/>
              <a:t> 9</a:t>
            </a:r>
            <a:r>
              <a:rPr lang="fr-FR" baseline="30000" dirty="0" smtClean="0"/>
              <a:t>40</a:t>
            </a:r>
            <a:r>
              <a:rPr lang="fr-FR" dirty="0" smtClean="0"/>
              <a:t> 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712460" y="3568628"/>
            <a:ext cx="53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n*n</a:t>
            </a:r>
          </a:p>
          <a:p>
            <a:r>
              <a:rPr lang="fr-FR" dirty="0"/>
              <a:t> </a:t>
            </a:r>
            <a:r>
              <a:rPr lang="fr-FR" dirty="0" smtClean="0"/>
              <a:t> 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8244408" y="4085659"/>
            <a:ext cx="73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n</a:t>
            </a:r>
            <a:endParaRPr lang="fr-FR" u="sng" dirty="0"/>
          </a:p>
          <a:p>
            <a:r>
              <a:rPr lang="fr-FR" dirty="0" err="1" smtClean="0"/>
              <a:t>n</a:t>
            </a:r>
            <a:r>
              <a:rPr lang="fr-FR" baseline="30000" dirty="0" err="1" smtClean="0"/>
              <a:t>n</a:t>
            </a:r>
            <a:r>
              <a:rPr lang="fr-FR" baseline="30000" dirty="0" smtClean="0"/>
              <a:t>*n/2</a:t>
            </a:r>
            <a:r>
              <a:rPr lang="fr-FR" dirty="0" smtClean="0"/>
              <a:t> 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366374" y="847045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4</a:t>
            </a:r>
            <a:endParaRPr lang="fr-FR" u="sng" dirty="0"/>
          </a:p>
          <a:p>
            <a:r>
              <a:rPr lang="fr-FR" dirty="0" smtClean="0"/>
              <a:t> 4</a:t>
            </a:r>
            <a:r>
              <a:rPr lang="fr-FR" baseline="30000" dirty="0" smtClean="0"/>
              <a:t>4</a:t>
            </a:r>
            <a:r>
              <a:rPr lang="fr-FR" dirty="0" smtClean="0"/>
              <a:t> 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39602"/>
            <a:ext cx="2428079" cy="2440531"/>
          </a:xfrm>
          <a:prstGeom prst="rect">
            <a:avLst/>
          </a:prstGeom>
        </p:spPr>
      </p:pic>
      <p:pic>
        <p:nvPicPr>
          <p:cNvPr id="1026" name="Picture 2" descr="Avengers 4: Hulk pourrait avoir une nouvelle armure ! | MCE T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5" y="3724225"/>
            <a:ext cx="2317925" cy="103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56" y="3147814"/>
            <a:ext cx="1737466" cy="1779662"/>
          </a:xfrm>
          <a:prstGeom prst="rect">
            <a:avLst/>
          </a:prstGeom>
        </p:spPr>
      </p:pic>
      <p:sp>
        <p:nvSpPr>
          <p:cNvPr id="26" name="Ellipse 25"/>
          <p:cNvSpPr/>
          <p:nvPr/>
        </p:nvSpPr>
        <p:spPr>
          <a:xfrm>
            <a:off x="6530936" y="3807653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6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4" grpId="0"/>
      <p:bldP spid="15" grpId="0"/>
      <p:bldP spid="16" grpId="0"/>
      <p:bldP spid="17" grpId="0"/>
      <p:bldP spid="7" grpId="0" animBg="1"/>
      <p:bldP spid="18" grpId="0" animBg="1"/>
      <p:bldP spid="19" grpId="0"/>
      <p:bldP spid="20" grpId="0"/>
      <p:bldP spid="21" grpId="0"/>
      <p:bldP spid="22" grpId="0"/>
      <p:bldP spid="23" grpId="0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‘polynomial’ vs. ‘exponentiel’ (1/3)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493336" y="699542"/>
            <a:ext cx="864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1…1</a:t>
            </a:r>
          </a:p>
          <a:p>
            <a:r>
              <a:rPr lang="fr-FR" u="sng" dirty="0" smtClean="0"/>
              <a:t>+ 2…2</a:t>
            </a:r>
          </a:p>
          <a:p>
            <a:r>
              <a:rPr lang="fr-FR" dirty="0"/>
              <a:t> </a:t>
            </a:r>
            <a:r>
              <a:rPr lang="fr-FR" dirty="0" smtClean="0"/>
              <a:t>  3…3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033409" y="1746563"/>
            <a:ext cx="65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*  22</a:t>
            </a:r>
          </a:p>
          <a:p>
            <a:r>
              <a:rPr lang="fr-FR" dirty="0"/>
              <a:t> </a:t>
            </a:r>
            <a:r>
              <a:rPr lang="fr-FR" dirty="0" smtClean="0"/>
              <a:t>  22</a:t>
            </a:r>
          </a:p>
          <a:p>
            <a:r>
              <a:rPr lang="fr-FR" u="sng" dirty="0"/>
              <a:t> </a:t>
            </a:r>
            <a:r>
              <a:rPr lang="fr-FR" u="sng" dirty="0" smtClean="0"/>
              <a:t>22 .</a:t>
            </a:r>
          </a:p>
          <a:p>
            <a:r>
              <a:rPr lang="fr-FR" dirty="0"/>
              <a:t> </a:t>
            </a:r>
            <a:r>
              <a:rPr lang="fr-FR" dirty="0" smtClean="0"/>
              <a:t>242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4409981" y="1609365"/>
            <a:ext cx="954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 1…1</a:t>
            </a:r>
          </a:p>
          <a:p>
            <a:r>
              <a:rPr lang="fr-FR" u="sng" dirty="0" smtClean="0"/>
              <a:t> *  2…2</a:t>
            </a:r>
          </a:p>
          <a:p>
            <a:r>
              <a:rPr lang="fr-FR" dirty="0"/>
              <a:t> </a:t>
            </a:r>
            <a:r>
              <a:rPr lang="fr-FR" dirty="0" smtClean="0"/>
              <a:t>   2…2</a:t>
            </a:r>
          </a:p>
          <a:p>
            <a:r>
              <a:rPr lang="fr-FR" dirty="0"/>
              <a:t> </a:t>
            </a:r>
            <a:r>
              <a:rPr lang="fr-FR" dirty="0" smtClean="0">
                <a:sym typeface="MT Extra" panose="05050102010205020202" pitchFamily="18" charset="2"/>
              </a:rPr>
              <a:t>  </a:t>
            </a:r>
            <a:endParaRPr lang="fr-FR" dirty="0" smtClean="0"/>
          </a:p>
          <a:p>
            <a:r>
              <a:rPr lang="fr-FR" u="sng" dirty="0" smtClean="0"/>
              <a:t>2…2 ...</a:t>
            </a:r>
          </a:p>
          <a:p>
            <a:r>
              <a:rPr lang="fr-FR" dirty="0" smtClean="0"/>
              <a:t>…8642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" y="3471850"/>
            <a:ext cx="668470" cy="66978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3465269"/>
            <a:ext cx="937875" cy="94268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3399842"/>
            <a:ext cx="1257223" cy="128438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3380658"/>
            <a:ext cx="1737466" cy="1779662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0" y="2126535"/>
            <a:ext cx="830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do</a:t>
            </a:r>
            <a:endParaRPr lang="fr-FR" sz="1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-3093" y="3867894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</a:t>
            </a:r>
            <a:r>
              <a:rPr lang="fr-FR" sz="1400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dirty="0"/>
              <a:t> </a:t>
            </a:r>
            <a:r>
              <a:rPr lang="fr-FR" sz="1400" dirty="0" smtClean="0"/>
              <a:t>   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do</a:t>
            </a:r>
            <a:endParaRPr lang="fr-FR" sz="1400" dirty="0"/>
          </a:p>
        </p:txBody>
      </p:sp>
      <p:grpSp>
        <p:nvGrpSpPr>
          <p:cNvPr id="2" name="Groupe 1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23" name="Connecteur droit 22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e 17"/>
          <p:cNvGrpSpPr/>
          <p:nvPr/>
        </p:nvGrpSpPr>
        <p:grpSpPr>
          <a:xfrm>
            <a:off x="1907704" y="2289288"/>
            <a:ext cx="953978" cy="434899"/>
            <a:chOff x="1907704" y="2289288"/>
            <a:chExt cx="953978" cy="434899"/>
          </a:xfrm>
        </p:grpSpPr>
        <p:cxnSp>
          <p:nvCxnSpPr>
            <p:cNvPr id="37" name="Connecteur droit 36"/>
            <p:cNvCxnSpPr/>
            <p:nvPr/>
          </p:nvCxnSpPr>
          <p:spPr>
            <a:xfrm flipH="1">
              <a:off x="1907704" y="2505722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>
              <a:off x="2087724" y="2491321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 flipH="1">
              <a:off x="2519772" y="251414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>
              <a:off x="2699792" y="249974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2378976" y="2289288"/>
              <a:ext cx="320816" cy="202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 flipV="1">
              <a:off x="2105726" y="2289288"/>
              <a:ext cx="273250" cy="195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e 21"/>
          <p:cNvGrpSpPr/>
          <p:nvPr/>
        </p:nvGrpSpPr>
        <p:grpSpPr>
          <a:xfrm>
            <a:off x="2977921" y="2098192"/>
            <a:ext cx="1231261" cy="555397"/>
            <a:chOff x="2977921" y="2098192"/>
            <a:chExt cx="1231261" cy="555397"/>
          </a:xfrm>
        </p:grpSpPr>
        <p:sp>
          <p:nvSpPr>
            <p:cNvPr id="48" name="Ellipse 47"/>
            <p:cNvSpPr/>
            <p:nvPr/>
          </p:nvSpPr>
          <p:spPr>
            <a:xfrm flipH="1">
              <a:off x="3872032" y="2211941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/>
            <p:cNvSpPr/>
            <p:nvPr/>
          </p:nvSpPr>
          <p:spPr>
            <a:xfrm flipH="1">
              <a:off x="2977921" y="2203606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/>
            <p:cNvSpPr/>
            <p:nvPr/>
          </p:nvSpPr>
          <p:spPr>
            <a:xfrm flipH="1">
              <a:off x="3322443" y="209819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/>
            <p:cNvSpPr/>
            <p:nvPr/>
          </p:nvSpPr>
          <p:spPr>
            <a:xfrm>
              <a:off x="3122125" y="21975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/>
            <p:cNvSpPr/>
            <p:nvPr/>
          </p:nvSpPr>
          <p:spPr>
            <a:xfrm>
              <a:off x="3114834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/>
            <p:cNvSpPr/>
            <p:nvPr/>
          </p:nvSpPr>
          <p:spPr>
            <a:xfrm>
              <a:off x="4016293" y="2175706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4017747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5850220" y="932304"/>
            <a:ext cx="578861" cy="347960"/>
            <a:chOff x="5850220" y="932304"/>
            <a:chExt cx="578861" cy="347960"/>
          </a:xfrm>
        </p:grpSpPr>
        <p:cxnSp>
          <p:nvCxnSpPr>
            <p:cNvPr id="55" name="Connecteur droit 54"/>
            <p:cNvCxnSpPr/>
            <p:nvPr/>
          </p:nvCxnSpPr>
          <p:spPr>
            <a:xfrm flipH="1">
              <a:off x="5963088" y="94755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143108" y="93315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 flipH="1">
              <a:off x="5850220" y="95040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/>
            <p:nvPr/>
          </p:nvCxnSpPr>
          <p:spPr>
            <a:xfrm>
              <a:off x="6155172" y="93230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5955840" y="94171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7584302" y="833843"/>
            <a:ext cx="588098" cy="585779"/>
            <a:chOff x="7584302" y="833843"/>
            <a:chExt cx="588098" cy="585779"/>
          </a:xfrm>
        </p:grpSpPr>
        <p:sp>
          <p:nvSpPr>
            <p:cNvPr id="63" name="Ellipse 62"/>
            <p:cNvSpPr/>
            <p:nvPr/>
          </p:nvSpPr>
          <p:spPr>
            <a:xfrm flipH="1">
              <a:off x="7599952" y="851306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/>
            <p:cNvSpPr/>
            <p:nvPr/>
          </p:nvSpPr>
          <p:spPr>
            <a:xfrm>
              <a:off x="8126681" y="112706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/>
            <p:cNvSpPr/>
            <p:nvPr/>
          </p:nvSpPr>
          <p:spPr>
            <a:xfrm>
              <a:off x="7584302" y="11215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Ellipse 67"/>
            <p:cNvSpPr/>
            <p:nvPr/>
          </p:nvSpPr>
          <p:spPr>
            <a:xfrm>
              <a:off x="7612724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/>
            <p:cNvSpPr/>
            <p:nvPr/>
          </p:nvSpPr>
          <p:spPr>
            <a:xfrm>
              <a:off x="7684732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/>
            <p:cNvSpPr/>
            <p:nvPr/>
          </p:nvSpPr>
          <p:spPr>
            <a:xfrm>
              <a:off x="8035057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/>
            <p:cNvSpPr/>
            <p:nvPr/>
          </p:nvSpPr>
          <p:spPr>
            <a:xfrm>
              <a:off x="8107065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1"/>
            <p:cNvSpPr/>
            <p:nvPr/>
          </p:nvSpPr>
          <p:spPr>
            <a:xfrm>
              <a:off x="7612724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8071061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/>
            <p:cNvSpPr/>
            <p:nvPr/>
          </p:nvSpPr>
          <p:spPr>
            <a:xfrm>
              <a:off x="7736702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/>
            <p:cNvSpPr/>
            <p:nvPr/>
          </p:nvSpPr>
          <p:spPr>
            <a:xfrm>
              <a:off x="7999053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75"/>
            <p:cNvSpPr/>
            <p:nvPr/>
          </p:nvSpPr>
          <p:spPr>
            <a:xfrm>
              <a:off x="7855037" y="137390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/>
            <p:cNvSpPr/>
            <p:nvPr/>
          </p:nvSpPr>
          <p:spPr>
            <a:xfrm>
              <a:off x="7828748" y="83384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7236451" y="1923809"/>
            <a:ext cx="1280090" cy="1223730"/>
            <a:chOff x="7236451" y="1923809"/>
            <a:chExt cx="1280090" cy="1223730"/>
          </a:xfrm>
        </p:grpSpPr>
        <p:sp>
          <p:nvSpPr>
            <p:cNvPr id="80" name="Ellipse 79"/>
            <p:cNvSpPr/>
            <p:nvPr/>
          </p:nvSpPr>
          <p:spPr>
            <a:xfrm flipH="1">
              <a:off x="7614995" y="225513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1" name="Groupe 90"/>
            <p:cNvGrpSpPr/>
            <p:nvPr/>
          </p:nvGrpSpPr>
          <p:grpSpPr>
            <a:xfrm>
              <a:off x="7236451" y="2367658"/>
              <a:ext cx="372555" cy="347862"/>
              <a:chOff x="7378959" y="2223772"/>
              <a:chExt cx="372555" cy="347862"/>
            </a:xfrm>
          </p:grpSpPr>
          <p:sp>
            <p:nvSpPr>
              <p:cNvPr id="79" name="Ellipse 78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2" name="Groupe 91"/>
            <p:cNvGrpSpPr/>
            <p:nvPr/>
          </p:nvGrpSpPr>
          <p:grpSpPr>
            <a:xfrm>
              <a:off x="7696287" y="1923809"/>
              <a:ext cx="372555" cy="347862"/>
              <a:chOff x="7378959" y="2223772"/>
              <a:chExt cx="372555" cy="347862"/>
            </a:xfrm>
          </p:grpSpPr>
          <p:sp>
            <p:nvSpPr>
              <p:cNvPr id="93" name="Ellipse 9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Ellipse 9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2" name="Groupe 101"/>
            <p:cNvGrpSpPr/>
            <p:nvPr/>
          </p:nvGrpSpPr>
          <p:grpSpPr>
            <a:xfrm>
              <a:off x="7707304" y="2799677"/>
              <a:ext cx="372555" cy="347862"/>
              <a:chOff x="7378959" y="2223772"/>
              <a:chExt cx="372555" cy="347862"/>
            </a:xfrm>
          </p:grpSpPr>
          <p:sp>
            <p:nvSpPr>
              <p:cNvPr id="103" name="Ellipse 10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4" name="Ellipse 10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Ellipse 10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2" name="Groupe 111"/>
            <p:cNvGrpSpPr/>
            <p:nvPr/>
          </p:nvGrpSpPr>
          <p:grpSpPr>
            <a:xfrm>
              <a:off x="8143986" y="2358899"/>
              <a:ext cx="372555" cy="347862"/>
              <a:chOff x="7378959" y="2223772"/>
              <a:chExt cx="372555" cy="347862"/>
            </a:xfrm>
          </p:grpSpPr>
          <p:sp>
            <p:nvSpPr>
              <p:cNvPr id="113" name="Ellipse 11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4" name="Ellipse 11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2" name="Groupe 121"/>
            <p:cNvGrpSpPr/>
            <p:nvPr/>
          </p:nvGrpSpPr>
          <p:grpSpPr>
            <a:xfrm>
              <a:off x="7366627" y="2680901"/>
              <a:ext cx="372555" cy="347862"/>
              <a:chOff x="7378959" y="2223772"/>
              <a:chExt cx="372555" cy="347862"/>
            </a:xfrm>
          </p:grpSpPr>
          <p:sp>
            <p:nvSpPr>
              <p:cNvPr id="123" name="Ellipse 12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4" name="Ellipse 12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5" name="Ellipse 12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Ellipse 12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0" name="Ellipse 12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2" name="Groupe 131"/>
            <p:cNvGrpSpPr/>
            <p:nvPr/>
          </p:nvGrpSpPr>
          <p:grpSpPr>
            <a:xfrm>
              <a:off x="8028538" y="2670648"/>
              <a:ext cx="372555" cy="347862"/>
              <a:chOff x="7378959" y="2223772"/>
              <a:chExt cx="372555" cy="347862"/>
            </a:xfrm>
          </p:grpSpPr>
          <p:sp>
            <p:nvSpPr>
              <p:cNvPr id="133" name="Ellipse 13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4" name="Ellipse 13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5" name="Ellipse 13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6" name="Ellipse 13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7" name="Ellipse 13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8" name="Ellipse 13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3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2" name="Groupe 141"/>
            <p:cNvGrpSpPr/>
            <p:nvPr/>
          </p:nvGrpSpPr>
          <p:grpSpPr>
            <a:xfrm>
              <a:off x="7367798" y="2056128"/>
              <a:ext cx="372555" cy="347862"/>
              <a:chOff x="7378959" y="2223772"/>
              <a:chExt cx="372555" cy="347862"/>
            </a:xfrm>
          </p:grpSpPr>
          <p:sp>
            <p:nvSpPr>
              <p:cNvPr id="143" name="Ellipse 14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4" name="Ellipse 14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5" name="Ellipse 14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4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4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Ellipse 14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Ellipse 14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0" name="Ellipse 14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1" name="Ellipse 15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2" name="Groupe 151"/>
            <p:cNvGrpSpPr/>
            <p:nvPr/>
          </p:nvGrpSpPr>
          <p:grpSpPr>
            <a:xfrm>
              <a:off x="8015869" y="2067694"/>
              <a:ext cx="372555" cy="347862"/>
              <a:chOff x="7378959" y="2223772"/>
              <a:chExt cx="372555" cy="347862"/>
            </a:xfrm>
          </p:grpSpPr>
          <p:sp>
            <p:nvSpPr>
              <p:cNvPr id="153" name="Ellipse 15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4" name="Ellipse 15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5" name="Ellipse 15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6" name="Ellipse 15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7" name="Ellipse 15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8" name="Ellipse 15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9" name="Ellipse 15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0" name="Ellipse 15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1" name="Ellipse 16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4" name="Groupe 23"/>
          <p:cNvGrpSpPr/>
          <p:nvPr/>
        </p:nvGrpSpPr>
        <p:grpSpPr>
          <a:xfrm>
            <a:off x="5556254" y="2204362"/>
            <a:ext cx="1471163" cy="583437"/>
            <a:chOff x="5556254" y="2204362"/>
            <a:chExt cx="1471163" cy="583437"/>
          </a:xfrm>
        </p:grpSpPr>
        <p:cxnSp>
          <p:nvCxnSpPr>
            <p:cNvPr id="182" name="Connecteur droit 181"/>
            <p:cNvCxnSpPr/>
            <p:nvPr/>
          </p:nvCxnSpPr>
          <p:spPr>
            <a:xfrm flipH="1">
              <a:off x="5669122" y="2455090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eur droit 182"/>
            <p:cNvCxnSpPr/>
            <p:nvPr/>
          </p:nvCxnSpPr>
          <p:spPr>
            <a:xfrm>
              <a:off x="5849142" y="2440689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183"/>
            <p:cNvCxnSpPr/>
            <p:nvPr/>
          </p:nvCxnSpPr>
          <p:spPr>
            <a:xfrm flipH="1">
              <a:off x="5556254" y="2457941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cteur droit 184"/>
            <p:cNvCxnSpPr/>
            <p:nvPr/>
          </p:nvCxnSpPr>
          <p:spPr>
            <a:xfrm>
              <a:off x="5861206" y="2439839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ZoneTexte 185"/>
            <p:cNvSpPr txBox="1"/>
            <p:nvPr/>
          </p:nvSpPr>
          <p:spPr>
            <a:xfrm>
              <a:off x="5661874" y="244924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87" name="Connecteur droit 186"/>
            <p:cNvCxnSpPr/>
            <p:nvPr/>
          </p:nvCxnSpPr>
          <p:spPr>
            <a:xfrm flipH="1">
              <a:off x="6561424" y="2445327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cteur droit 187"/>
            <p:cNvCxnSpPr/>
            <p:nvPr/>
          </p:nvCxnSpPr>
          <p:spPr>
            <a:xfrm>
              <a:off x="6741444" y="2430926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cteur droit 188"/>
            <p:cNvCxnSpPr/>
            <p:nvPr/>
          </p:nvCxnSpPr>
          <p:spPr>
            <a:xfrm flipH="1">
              <a:off x="6448556" y="2448178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cteur droit 189"/>
            <p:cNvCxnSpPr/>
            <p:nvPr/>
          </p:nvCxnSpPr>
          <p:spPr>
            <a:xfrm>
              <a:off x="6753508" y="2430076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ZoneTexte 190"/>
            <p:cNvSpPr txBox="1"/>
            <p:nvPr/>
          </p:nvSpPr>
          <p:spPr>
            <a:xfrm>
              <a:off x="6554176" y="24394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92" name="Connecteur droit 191"/>
            <p:cNvCxnSpPr>
              <a:stCxn id="186" idx="0"/>
            </p:cNvCxnSpPr>
            <p:nvPr/>
          </p:nvCxnSpPr>
          <p:spPr>
            <a:xfrm flipV="1">
              <a:off x="5856799" y="2236468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cteur droit 192"/>
            <p:cNvCxnSpPr>
              <a:stCxn id="191" idx="0"/>
            </p:cNvCxnSpPr>
            <p:nvPr/>
          </p:nvCxnSpPr>
          <p:spPr>
            <a:xfrm flipH="1" flipV="1">
              <a:off x="6272606" y="2232957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ZoneTexte 204"/>
            <p:cNvSpPr txBox="1"/>
            <p:nvPr/>
          </p:nvSpPr>
          <p:spPr>
            <a:xfrm>
              <a:off x="6108336" y="220436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7304595" y="3614173"/>
            <a:ext cx="1083829" cy="1076316"/>
            <a:chOff x="7304595" y="3614173"/>
            <a:chExt cx="1083829" cy="1076316"/>
          </a:xfrm>
        </p:grpSpPr>
        <p:sp>
          <p:nvSpPr>
            <p:cNvPr id="248" name="Ellipse 247"/>
            <p:cNvSpPr/>
            <p:nvPr/>
          </p:nvSpPr>
          <p:spPr>
            <a:xfrm flipH="1">
              <a:off x="7614995" y="3924565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2" name="Ellipse 251"/>
            <p:cNvSpPr/>
            <p:nvPr/>
          </p:nvSpPr>
          <p:spPr>
            <a:xfrm flipH="1">
              <a:off x="8060819" y="4365643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3" name="Ellipse 252"/>
            <p:cNvSpPr/>
            <p:nvPr/>
          </p:nvSpPr>
          <p:spPr>
            <a:xfrm flipH="1">
              <a:off x="7774131" y="3711132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4" name="Ellipse 253"/>
            <p:cNvSpPr/>
            <p:nvPr/>
          </p:nvSpPr>
          <p:spPr>
            <a:xfrm flipH="1">
              <a:off x="7399619" y="4089294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5" name="Ellipse 254"/>
            <p:cNvSpPr/>
            <p:nvPr/>
          </p:nvSpPr>
          <p:spPr>
            <a:xfrm flipH="1">
              <a:off x="8180894" y="4092745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6" name="Ellipse 255"/>
            <p:cNvSpPr/>
            <p:nvPr/>
          </p:nvSpPr>
          <p:spPr>
            <a:xfrm flipH="1">
              <a:off x="7788725" y="4486003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7" name="Ellipse 256"/>
            <p:cNvSpPr/>
            <p:nvPr/>
          </p:nvSpPr>
          <p:spPr>
            <a:xfrm flipH="1">
              <a:off x="7517877" y="4373524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8" name="Ellipse 257"/>
            <p:cNvSpPr/>
            <p:nvPr/>
          </p:nvSpPr>
          <p:spPr>
            <a:xfrm flipH="1">
              <a:off x="8071061" y="3834368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9" name="Ellipse 258"/>
            <p:cNvSpPr/>
            <p:nvPr/>
          </p:nvSpPr>
          <p:spPr>
            <a:xfrm flipH="1">
              <a:off x="7509538" y="3827117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0" name="Ellipse 259"/>
            <p:cNvSpPr/>
            <p:nvPr/>
          </p:nvSpPr>
          <p:spPr>
            <a:xfrm flipH="1">
              <a:off x="7834024" y="3614173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1" name="Ellipse 260"/>
            <p:cNvSpPr/>
            <p:nvPr/>
          </p:nvSpPr>
          <p:spPr>
            <a:xfrm flipH="1">
              <a:off x="7712454" y="367004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2" name="Ellipse 261"/>
            <p:cNvSpPr/>
            <p:nvPr/>
          </p:nvSpPr>
          <p:spPr>
            <a:xfrm flipH="1">
              <a:off x="7683474" y="377092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3" name="Ellipse 262"/>
            <p:cNvSpPr/>
            <p:nvPr/>
          </p:nvSpPr>
          <p:spPr>
            <a:xfrm flipH="1">
              <a:off x="7963564" y="3678759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4" name="Ellipse 263"/>
            <p:cNvSpPr/>
            <p:nvPr/>
          </p:nvSpPr>
          <p:spPr>
            <a:xfrm flipH="1">
              <a:off x="7969151" y="3801662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5" name="Ellipse 264"/>
            <p:cNvSpPr/>
            <p:nvPr/>
          </p:nvSpPr>
          <p:spPr>
            <a:xfrm flipH="1">
              <a:off x="7578032" y="374238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6" name="Ellipse 265"/>
            <p:cNvSpPr/>
            <p:nvPr/>
          </p:nvSpPr>
          <p:spPr>
            <a:xfrm flipH="1">
              <a:off x="7455260" y="379288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7" name="Ellipse 266"/>
            <p:cNvSpPr/>
            <p:nvPr/>
          </p:nvSpPr>
          <p:spPr>
            <a:xfrm flipH="1">
              <a:off x="7424442" y="393142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8" name="Ellipse 267"/>
            <p:cNvSpPr/>
            <p:nvPr/>
          </p:nvSpPr>
          <p:spPr>
            <a:xfrm flipH="1">
              <a:off x="7541905" y="402808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9" name="Ellipse 268"/>
            <p:cNvSpPr/>
            <p:nvPr/>
          </p:nvSpPr>
          <p:spPr>
            <a:xfrm flipH="1">
              <a:off x="7367280" y="402007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0" name="Ellipse 269"/>
            <p:cNvSpPr/>
            <p:nvPr/>
          </p:nvSpPr>
          <p:spPr>
            <a:xfrm flipH="1">
              <a:off x="7304595" y="4121093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1" name="Ellipse 270"/>
            <p:cNvSpPr/>
            <p:nvPr/>
          </p:nvSpPr>
          <p:spPr>
            <a:xfrm flipH="1">
              <a:off x="7328545" y="4230068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2" name="Ellipse 271"/>
            <p:cNvSpPr/>
            <p:nvPr/>
          </p:nvSpPr>
          <p:spPr>
            <a:xfrm flipH="1">
              <a:off x="7504409" y="4301524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3" name="Ellipse 272"/>
            <p:cNvSpPr/>
            <p:nvPr/>
          </p:nvSpPr>
          <p:spPr>
            <a:xfrm flipH="1">
              <a:off x="7435312" y="439368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4" name="Ellipse 273"/>
            <p:cNvSpPr/>
            <p:nvPr/>
          </p:nvSpPr>
          <p:spPr>
            <a:xfrm flipH="1">
              <a:off x="8239265" y="397630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5" name="Ellipse 274"/>
            <p:cNvSpPr/>
            <p:nvPr/>
          </p:nvSpPr>
          <p:spPr>
            <a:xfrm flipH="1">
              <a:off x="8220507" y="377228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6" name="Ellipse 275"/>
            <p:cNvSpPr/>
            <p:nvPr/>
          </p:nvSpPr>
          <p:spPr>
            <a:xfrm flipH="1">
              <a:off x="8282755" y="388039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7" name="Ellipse 276"/>
            <p:cNvSpPr/>
            <p:nvPr/>
          </p:nvSpPr>
          <p:spPr>
            <a:xfrm flipH="1">
              <a:off x="8063669" y="375821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9" name="Ellipse 278"/>
            <p:cNvSpPr/>
            <p:nvPr/>
          </p:nvSpPr>
          <p:spPr>
            <a:xfrm flipH="1">
              <a:off x="7415699" y="3779239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0" name="Ellipse 279"/>
            <p:cNvSpPr/>
            <p:nvPr/>
          </p:nvSpPr>
          <p:spPr>
            <a:xfrm flipH="1">
              <a:off x="7486120" y="3758572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1" name="Ellipse 280"/>
            <p:cNvSpPr/>
            <p:nvPr/>
          </p:nvSpPr>
          <p:spPr>
            <a:xfrm flipH="1">
              <a:off x="7401152" y="3849497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2" name="Ellipse 281"/>
            <p:cNvSpPr/>
            <p:nvPr/>
          </p:nvSpPr>
          <p:spPr>
            <a:xfrm flipH="1">
              <a:off x="7453034" y="3874447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3" name="Ellipse 282"/>
            <p:cNvSpPr/>
            <p:nvPr/>
          </p:nvSpPr>
          <p:spPr>
            <a:xfrm flipH="1">
              <a:off x="7549159" y="3743295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4" name="Ellipse 283"/>
            <p:cNvSpPr/>
            <p:nvPr/>
          </p:nvSpPr>
          <p:spPr>
            <a:xfrm flipH="1">
              <a:off x="7669263" y="3687124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5" name="Ellipse 284"/>
            <p:cNvSpPr/>
            <p:nvPr/>
          </p:nvSpPr>
          <p:spPr>
            <a:xfrm flipH="1">
              <a:off x="7682301" y="3637930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6" name="Ellipse 285"/>
            <p:cNvSpPr/>
            <p:nvPr/>
          </p:nvSpPr>
          <p:spPr>
            <a:xfrm flipH="1">
              <a:off x="7595627" y="3701324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8" name="Ellipse 287"/>
          <p:cNvSpPr/>
          <p:nvPr/>
        </p:nvSpPr>
        <p:spPr>
          <a:xfrm>
            <a:off x="4387740" y="1270527"/>
            <a:ext cx="1251893" cy="29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9" name="Ellipse 288"/>
          <p:cNvSpPr/>
          <p:nvPr/>
        </p:nvSpPr>
        <p:spPr>
          <a:xfrm>
            <a:off x="4264539" y="2224765"/>
            <a:ext cx="1251893" cy="841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0" name="ZoneTexte 289"/>
          <p:cNvSpPr txBox="1"/>
          <p:nvPr/>
        </p:nvSpPr>
        <p:spPr>
          <a:xfrm>
            <a:off x="5623733" y="13268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1" name="ZoneTexte 290"/>
          <p:cNvSpPr txBox="1"/>
          <p:nvPr/>
        </p:nvSpPr>
        <p:spPr>
          <a:xfrm>
            <a:off x="5545623" y="277009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Quadratique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2" name="ZoneTexte 291"/>
          <p:cNvSpPr txBox="1"/>
          <p:nvPr/>
        </p:nvSpPr>
        <p:spPr>
          <a:xfrm>
            <a:off x="6912451" y="4722698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Super-polynomial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3" name="Ellipse 292"/>
          <p:cNvSpPr/>
          <p:nvPr/>
        </p:nvSpPr>
        <p:spPr>
          <a:xfrm>
            <a:off x="146045" y="4071864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4" name="Groupe 33"/>
          <p:cNvGrpSpPr/>
          <p:nvPr/>
        </p:nvGrpSpPr>
        <p:grpSpPr>
          <a:xfrm>
            <a:off x="6009199" y="3449606"/>
            <a:ext cx="892302" cy="1461497"/>
            <a:chOff x="6009199" y="3449606"/>
            <a:chExt cx="892302" cy="1461497"/>
          </a:xfrm>
        </p:grpSpPr>
        <p:cxnSp>
          <p:nvCxnSpPr>
            <p:cNvPr id="206" name="Connecteur droit 205"/>
            <p:cNvCxnSpPr/>
            <p:nvPr/>
          </p:nvCxnSpPr>
          <p:spPr>
            <a:xfrm flipV="1">
              <a:off x="6009199" y="3475097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cteur droit 206"/>
            <p:cNvCxnSpPr/>
            <p:nvPr/>
          </p:nvCxnSpPr>
          <p:spPr>
            <a:xfrm flipH="1" flipV="1">
              <a:off x="6425006" y="3471586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cteur droit 207"/>
            <p:cNvCxnSpPr/>
            <p:nvPr/>
          </p:nvCxnSpPr>
          <p:spPr>
            <a:xfrm flipV="1">
              <a:off x="6009199" y="3691385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208"/>
            <p:cNvCxnSpPr/>
            <p:nvPr/>
          </p:nvCxnSpPr>
          <p:spPr>
            <a:xfrm flipH="1" flipV="1">
              <a:off x="6425006" y="3687874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cteur droit 209"/>
            <p:cNvCxnSpPr/>
            <p:nvPr/>
          </p:nvCxnSpPr>
          <p:spPr>
            <a:xfrm flipV="1">
              <a:off x="6009199" y="4339193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cteur droit 210"/>
            <p:cNvCxnSpPr/>
            <p:nvPr/>
          </p:nvCxnSpPr>
          <p:spPr>
            <a:xfrm flipH="1" flipV="1">
              <a:off x="6425006" y="4335682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ZoneTexte 213"/>
            <p:cNvSpPr txBox="1"/>
            <p:nvPr/>
          </p:nvSpPr>
          <p:spPr>
            <a:xfrm>
              <a:off x="6234156" y="344960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sp>
          <p:nvSpPr>
            <p:cNvPr id="215" name="ZoneTexte 214"/>
            <p:cNvSpPr txBox="1"/>
            <p:nvPr/>
          </p:nvSpPr>
          <p:spPr>
            <a:xfrm>
              <a:off x="6234156" y="366279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sp>
          <p:nvSpPr>
            <p:cNvPr id="216" name="ZoneTexte 215"/>
            <p:cNvSpPr txBox="1"/>
            <p:nvPr/>
          </p:nvSpPr>
          <p:spPr>
            <a:xfrm>
              <a:off x="6234156" y="431443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217" name="Connecteur droit 216"/>
            <p:cNvCxnSpPr/>
            <p:nvPr/>
          </p:nvCxnSpPr>
          <p:spPr>
            <a:xfrm flipH="1">
              <a:off x="6233651" y="4578394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cteur droit 217"/>
            <p:cNvCxnSpPr/>
            <p:nvPr/>
          </p:nvCxnSpPr>
          <p:spPr>
            <a:xfrm>
              <a:off x="6413671" y="4563993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cteur droit 218"/>
            <p:cNvCxnSpPr/>
            <p:nvPr/>
          </p:nvCxnSpPr>
          <p:spPr>
            <a:xfrm flipH="1">
              <a:off x="6120783" y="4581245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/>
            <p:cNvCxnSpPr/>
            <p:nvPr/>
          </p:nvCxnSpPr>
          <p:spPr>
            <a:xfrm>
              <a:off x="6425735" y="4563143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ZoneTexte 220"/>
            <p:cNvSpPr txBox="1"/>
            <p:nvPr/>
          </p:nvSpPr>
          <p:spPr>
            <a:xfrm>
              <a:off x="6226403" y="4572549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224" name="Connecteur droit 223"/>
            <p:cNvCxnSpPr/>
            <p:nvPr/>
          </p:nvCxnSpPr>
          <p:spPr>
            <a:xfrm>
              <a:off x="6429081" y="3957402"/>
              <a:ext cx="0" cy="313087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Ellipse 293"/>
            <p:cNvSpPr/>
            <p:nvPr/>
          </p:nvSpPr>
          <p:spPr>
            <a:xfrm>
              <a:off x="6257245" y="3891374"/>
              <a:ext cx="357503" cy="4380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95" name="ZoneTexte 294"/>
          <p:cNvSpPr txBox="1"/>
          <p:nvPr/>
        </p:nvSpPr>
        <p:spPr>
          <a:xfrm>
            <a:off x="7032695" y="346489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>
                <a:solidFill>
                  <a:srgbClr val="FF0000"/>
                </a:solidFill>
              </a:rPr>
              <a:t>‘fractal’</a:t>
            </a:r>
            <a:endParaRPr lang="fr-FR" sz="1400" i="1" dirty="0">
              <a:solidFill>
                <a:srgbClr val="FF0000"/>
              </a:solidFill>
            </a:endParaRPr>
          </a:p>
        </p:txBody>
      </p:sp>
      <p:sp>
        <p:nvSpPr>
          <p:cNvPr id="213" name="Ellipse 212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e 250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236" name="Connecteur droit avec flèche 235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cteur droit 243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e 32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31" name="Ellipse 30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Arc 31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8" name="Ellipse 277"/>
          <p:cNvSpPr/>
          <p:nvPr/>
        </p:nvSpPr>
        <p:spPr>
          <a:xfrm>
            <a:off x="971600" y="2339011"/>
            <a:ext cx="788453" cy="555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6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9" grpId="0"/>
      <p:bldP spid="20" grpId="0"/>
      <p:bldP spid="21" grpId="0"/>
      <p:bldP spid="288" grpId="0" animBg="1"/>
      <p:bldP spid="289" grpId="0" animBg="1"/>
      <p:bldP spid="290" grpId="0"/>
      <p:bldP spid="291" grpId="0"/>
      <p:bldP spid="292" grpId="0" animBg="1"/>
      <p:bldP spid="293" grpId="0" animBg="1"/>
      <p:bldP spid="295" grpId="0"/>
      <p:bldP spid="213" grpId="0" animBg="1"/>
      <p:bldP spid="27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‘polynomial’ vs. ‘exponentiel’ </a:t>
            </a:r>
            <a:r>
              <a:rPr lang="fr-FR" dirty="0" smtClean="0"/>
              <a:t>(2/3)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4563" y="1517627"/>
            <a:ext cx="2072987" cy="941098"/>
          </a:xfrm>
        </p:spPr>
        <p:txBody>
          <a:bodyPr/>
          <a:lstStyle/>
          <a:p>
            <a:r>
              <a:rPr lang="fr-FR" dirty="0" smtClean="0"/>
              <a:t>10</a:t>
            </a:r>
            <a:r>
              <a:rPr lang="fr-FR" baseline="30000" dirty="0" smtClean="0"/>
              <a:t>2</a:t>
            </a:r>
            <a:r>
              <a:rPr lang="fr-FR" dirty="0" smtClean="0"/>
              <a:t> = 10*10 = 100</a:t>
            </a:r>
          </a:p>
          <a:p>
            <a:endParaRPr lang="fr-FR" dirty="0"/>
          </a:p>
          <a:p>
            <a:r>
              <a:rPr lang="fr-FR" dirty="0" smtClean="0"/>
              <a:t>2</a:t>
            </a:r>
            <a:r>
              <a:rPr lang="fr-FR" baseline="30000" dirty="0" smtClean="0"/>
              <a:t>10</a:t>
            </a:r>
            <a:r>
              <a:rPr lang="fr-FR" dirty="0" smtClean="0"/>
              <a:t> = 2*2*…*2 = 1024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graph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03238"/>
            <a:ext cx="6948264" cy="402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3383868" y="951163"/>
            <a:ext cx="0" cy="31815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3336373" y="1142816"/>
            <a:ext cx="94989" cy="9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3336373" y="3831890"/>
            <a:ext cx="94989" cy="9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917322" y="203169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354239" y="136433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n</a:t>
            </a:r>
            <a:r>
              <a:rPr lang="fr-FR" dirty="0" smtClean="0"/>
              <a:t> </a:t>
            </a:r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3388926" y="3340187"/>
            <a:ext cx="528396" cy="512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3383394" y="789163"/>
            <a:ext cx="473" cy="407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1"/>
          <p:cNvSpPr txBox="1">
            <a:spLocks/>
          </p:cNvSpPr>
          <p:nvPr/>
        </p:nvSpPr>
        <p:spPr bwMode="gray">
          <a:xfrm>
            <a:off x="122749" y="2905240"/>
            <a:ext cx="1820354" cy="1436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11</a:t>
            </a:r>
            <a:r>
              <a:rPr lang="fr-FR" baseline="30000" dirty="0" smtClean="0"/>
              <a:t>2</a:t>
            </a:r>
            <a:r>
              <a:rPr lang="fr-FR" dirty="0" smtClean="0"/>
              <a:t> = 11*11 = 121</a:t>
            </a:r>
          </a:p>
          <a:p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30000" dirty="0" smtClean="0"/>
              <a:t>11</a:t>
            </a:r>
            <a:r>
              <a:rPr lang="fr-FR" dirty="0" smtClean="0"/>
              <a:t> = 2</a:t>
            </a:r>
            <a:r>
              <a:rPr lang="fr-FR" baseline="30000" dirty="0" smtClean="0"/>
              <a:t>10</a:t>
            </a:r>
            <a:r>
              <a:rPr lang="fr-FR" dirty="0" smtClean="0"/>
              <a:t>*2 = 2048</a:t>
            </a:r>
          </a:p>
          <a:p>
            <a:pPr lvl="1"/>
            <a:r>
              <a:rPr lang="fr-FR" dirty="0" smtClean="0"/>
              <a:t>hospitalisations COVID</a:t>
            </a:r>
          </a:p>
          <a:p>
            <a:endParaRPr lang="fr-F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280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animBg="1"/>
      <p:bldP spid="13" grpId="0" animBg="1"/>
      <p:bldP spid="1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‘polynomial’ vs. ‘exponentiel’ </a:t>
            </a:r>
            <a:r>
              <a:rPr lang="fr-FR" dirty="0" smtClean="0"/>
              <a:t>(3/3)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82340" y="3731346"/>
            <a:ext cx="3924746" cy="802679"/>
          </a:xfrm>
        </p:spPr>
        <p:txBody>
          <a:bodyPr/>
          <a:lstStyle/>
          <a:p>
            <a:r>
              <a:rPr lang="fr-FR" dirty="0" smtClean="0"/>
              <a:t>Passer à l’</a:t>
            </a:r>
            <a:r>
              <a:rPr lang="fr-FR" dirty="0" err="1" smtClean="0"/>
              <a:t>echelle</a:t>
            </a:r>
            <a:r>
              <a:rPr lang="fr-FR" dirty="0" smtClean="0"/>
              <a:t> (ou pas)</a:t>
            </a:r>
          </a:p>
          <a:p>
            <a:endParaRPr lang="fr-FR" dirty="0"/>
          </a:p>
          <a:p>
            <a:r>
              <a:rPr lang="fr-FR" dirty="0" err="1" smtClean="0"/>
              <a:t>Algo</a:t>
            </a:r>
            <a:r>
              <a:rPr lang="fr-FR" dirty="0" smtClean="0"/>
              <a:t> exponentiel : </a:t>
            </a:r>
            <a:r>
              <a:rPr lang="fr-FR" i="1" u="sng" dirty="0" smtClean="0">
                <a:solidFill>
                  <a:srgbClr val="FF0000"/>
                </a:solidFill>
              </a:rPr>
              <a:t>AVOIR DE LA MARGE</a:t>
            </a:r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upload.wikimedia.org/wikipedia/commons/thumb/6/64/Exponential.svg/1280px-Exponentia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749" y="15466"/>
            <a:ext cx="4606755" cy="382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ph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" y="905703"/>
            <a:ext cx="4020381" cy="23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19745968">
            <a:off x="-74516" y="1600799"/>
            <a:ext cx="4185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Fake</a:t>
            </a:r>
            <a:r>
              <a:rPr lang="fr-FR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News !</a:t>
            </a:r>
            <a:endParaRPr lang="fr-FR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896036" y="2859782"/>
            <a:ext cx="1692188" cy="725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076056" y="4083918"/>
            <a:ext cx="25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Si la ‘vraie vie’ est là …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Flèche vers le haut 5"/>
          <p:cNvSpPr/>
          <p:nvPr/>
        </p:nvSpPr>
        <p:spPr>
          <a:xfrm>
            <a:off x="5652120" y="3609688"/>
            <a:ext cx="180020" cy="430245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e haut 14"/>
          <p:cNvSpPr/>
          <p:nvPr/>
        </p:nvSpPr>
        <p:spPr>
          <a:xfrm rot="8132061">
            <a:off x="8483822" y="1149617"/>
            <a:ext cx="147630" cy="421543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7242666" y="77863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DANGER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8692633" y="1346860"/>
            <a:ext cx="446101" cy="471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8654969" y="1134440"/>
            <a:ext cx="238206" cy="684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13" grpId="0" animBg="1"/>
      <p:bldP spid="4" grpId="0"/>
      <p:bldP spid="6" grpId="0" animBg="1"/>
      <p:bldP spid="15" grpId="0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Et le million dans tout ça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" y="847276"/>
            <a:ext cx="668470" cy="66978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840695"/>
            <a:ext cx="937875" cy="94268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775268"/>
            <a:ext cx="1257223" cy="128438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756084"/>
            <a:ext cx="1737466" cy="1779662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 flipV="1">
            <a:off x="6009199" y="850523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 flipV="1">
            <a:off x="6425006" y="847012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6009199" y="1066811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H="1" flipV="1">
            <a:off x="6425006" y="1063300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6009199" y="1714619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6425006" y="1711108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6234156" y="8250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234156" y="10382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234156" y="16898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cxnSp>
        <p:nvCxnSpPr>
          <p:cNvPr id="26" name="Connecteur droit 25"/>
          <p:cNvCxnSpPr/>
          <p:nvPr/>
        </p:nvCxnSpPr>
        <p:spPr>
          <a:xfrm flipH="1">
            <a:off x="6233651" y="1953820"/>
            <a:ext cx="180020" cy="210044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413671" y="1939419"/>
            <a:ext cx="161890" cy="224445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6120783" y="1956671"/>
            <a:ext cx="292888" cy="210801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6425735" y="1938569"/>
            <a:ext cx="273909" cy="22614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6403" y="194797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cxnSp>
        <p:nvCxnSpPr>
          <p:cNvPr id="31" name="Connecteur droit 30"/>
          <p:cNvCxnSpPr/>
          <p:nvPr/>
        </p:nvCxnSpPr>
        <p:spPr>
          <a:xfrm>
            <a:off x="6429081" y="1332828"/>
            <a:ext cx="0" cy="31308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/>
          <p:cNvSpPr/>
          <p:nvPr/>
        </p:nvSpPr>
        <p:spPr>
          <a:xfrm flipH="1">
            <a:off x="7614995" y="1299991"/>
            <a:ext cx="549589" cy="555397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flipH="1">
            <a:off x="8060819" y="1741069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flipH="1">
            <a:off x="7774131" y="1086558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flipH="1">
            <a:off x="7399619" y="1464720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flipH="1">
            <a:off x="8180894" y="1468171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flipH="1">
            <a:off x="7788725" y="1861429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flipH="1">
            <a:off x="7517877" y="1748950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flipH="1">
            <a:off x="8071061" y="1209794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flipH="1">
            <a:off x="7509538" y="1202543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flipH="1">
            <a:off x="7834024" y="989599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 flipH="1">
            <a:off x="7712454" y="104547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flipH="1">
            <a:off x="7683474" y="114634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 flipH="1">
            <a:off x="7963564" y="1054185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 flipH="1">
            <a:off x="7969151" y="1177088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 flipH="1">
            <a:off x="7578032" y="111781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flipH="1">
            <a:off x="7455260" y="116831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flipH="1">
            <a:off x="7424442" y="130685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flipH="1">
            <a:off x="7541905" y="140350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 flipH="1">
            <a:off x="7367280" y="139549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flipH="1">
            <a:off x="7304595" y="1496519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flipH="1">
            <a:off x="7328545" y="1605494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flipH="1">
            <a:off x="7504409" y="1676950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flipH="1">
            <a:off x="7435312" y="176911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flipH="1">
            <a:off x="8239265" y="135173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flipH="1">
            <a:off x="8220507" y="114770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flipH="1">
            <a:off x="8282755" y="125581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 flipH="1">
            <a:off x="8063669" y="113363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flipH="1">
            <a:off x="7415699" y="1154665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 flipH="1">
            <a:off x="7486120" y="1133998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 flipH="1">
            <a:off x="7401152" y="1224923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flipH="1">
            <a:off x="7453034" y="1249873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flipH="1">
            <a:off x="7549159" y="1118721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 flipH="1">
            <a:off x="7669263" y="1062550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 flipH="1">
            <a:off x="7682301" y="1013356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/>
          <p:cNvSpPr/>
          <p:nvPr/>
        </p:nvSpPr>
        <p:spPr>
          <a:xfrm flipH="1">
            <a:off x="7595627" y="1076750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/>
          <p:cNvSpPr txBox="1"/>
          <p:nvPr/>
        </p:nvSpPr>
        <p:spPr>
          <a:xfrm>
            <a:off x="6912451" y="2098124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Super-polynomial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6257245" y="1266800"/>
            <a:ext cx="357503" cy="4380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6990300" y="846996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>
                <a:solidFill>
                  <a:srgbClr val="FF0000"/>
                </a:solidFill>
              </a:rPr>
              <a:t>‘fractal’</a:t>
            </a:r>
            <a:endParaRPr lang="fr-FR" sz="1400" i="1" dirty="0">
              <a:solidFill>
                <a:srgbClr val="FF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-3093" y="1116124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</a:t>
            </a:r>
            <a:r>
              <a:rPr lang="fr-FR" sz="1400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dirty="0"/>
              <a:t> </a:t>
            </a:r>
            <a:r>
              <a:rPr lang="fr-FR" sz="1400" dirty="0" smtClean="0"/>
              <a:t>   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do</a:t>
            </a:r>
            <a:endParaRPr lang="fr-FR" sz="1400" dirty="0"/>
          </a:p>
        </p:txBody>
      </p:sp>
      <p:sp>
        <p:nvSpPr>
          <p:cNvPr id="72" name="Ellipse 71"/>
          <p:cNvSpPr/>
          <p:nvPr/>
        </p:nvSpPr>
        <p:spPr>
          <a:xfrm>
            <a:off x="146045" y="1320094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ZoneTexte 166"/>
          <p:cNvSpPr txBox="1"/>
          <p:nvPr/>
        </p:nvSpPr>
        <p:spPr>
          <a:xfrm>
            <a:off x="7304595" y="28876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Polynomial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04" y="2103698"/>
            <a:ext cx="3190139" cy="25712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50" name="Picture 2" descr="Avengers 4: Hulk pourrait avoir une nouvelle armure ! | MCE T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208" y="38208"/>
            <a:ext cx="1829296" cy="8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5256077" y="3291830"/>
            <a:ext cx="3260464" cy="1640300"/>
            <a:chOff x="5256077" y="3291830"/>
            <a:chExt cx="3260464" cy="1640300"/>
          </a:xfrm>
        </p:grpSpPr>
        <p:sp>
          <p:nvSpPr>
            <p:cNvPr id="73" name="Ellipse 72"/>
            <p:cNvSpPr/>
            <p:nvPr/>
          </p:nvSpPr>
          <p:spPr>
            <a:xfrm flipH="1">
              <a:off x="7614995" y="3623559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4" name="Groupe 73"/>
            <p:cNvGrpSpPr/>
            <p:nvPr/>
          </p:nvGrpSpPr>
          <p:grpSpPr>
            <a:xfrm>
              <a:off x="7236451" y="3736085"/>
              <a:ext cx="372555" cy="347862"/>
              <a:chOff x="7378959" y="2223772"/>
              <a:chExt cx="372555" cy="347862"/>
            </a:xfrm>
          </p:grpSpPr>
          <p:sp>
            <p:nvSpPr>
              <p:cNvPr id="75" name="Ellipse 7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4" name="Groupe 83"/>
            <p:cNvGrpSpPr/>
            <p:nvPr/>
          </p:nvGrpSpPr>
          <p:grpSpPr>
            <a:xfrm>
              <a:off x="7696287" y="3292236"/>
              <a:ext cx="372555" cy="347862"/>
              <a:chOff x="7378959" y="2223772"/>
              <a:chExt cx="372555" cy="347862"/>
            </a:xfrm>
          </p:grpSpPr>
          <p:sp>
            <p:nvSpPr>
              <p:cNvPr id="85" name="Ellipse 8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4" name="Groupe 93"/>
            <p:cNvGrpSpPr/>
            <p:nvPr/>
          </p:nvGrpSpPr>
          <p:grpSpPr>
            <a:xfrm>
              <a:off x="7707304" y="4168104"/>
              <a:ext cx="372555" cy="347862"/>
              <a:chOff x="7378959" y="2223772"/>
              <a:chExt cx="372555" cy="347862"/>
            </a:xfrm>
          </p:grpSpPr>
          <p:sp>
            <p:nvSpPr>
              <p:cNvPr id="95" name="Ellipse 9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4" name="Groupe 103"/>
            <p:cNvGrpSpPr/>
            <p:nvPr/>
          </p:nvGrpSpPr>
          <p:grpSpPr>
            <a:xfrm>
              <a:off x="8143986" y="3727326"/>
              <a:ext cx="372555" cy="347862"/>
              <a:chOff x="7378959" y="2223772"/>
              <a:chExt cx="372555" cy="347862"/>
            </a:xfrm>
          </p:grpSpPr>
          <p:sp>
            <p:nvSpPr>
              <p:cNvPr id="105" name="Ellipse 10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4" name="Groupe 113"/>
            <p:cNvGrpSpPr/>
            <p:nvPr/>
          </p:nvGrpSpPr>
          <p:grpSpPr>
            <a:xfrm>
              <a:off x="7366627" y="4049328"/>
              <a:ext cx="372555" cy="347862"/>
              <a:chOff x="7378959" y="2223772"/>
              <a:chExt cx="372555" cy="347862"/>
            </a:xfrm>
          </p:grpSpPr>
          <p:sp>
            <p:nvSpPr>
              <p:cNvPr id="115" name="Ellipse 11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2" name="Ellipse 12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4" name="Groupe 123"/>
            <p:cNvGrpSpPr/>
            <p:nvPr/>
          </p:nvGrpSpPr>
          <p:grpSpPr>
            <a:xfrm>
              <a:off x="8028538" y="4039075"/>
              <a:ext cx="372555" cy="347862"/>
              <a:chOff x="7378959" y="2223772"/>
              <a:chExt cx="372555" cy="347862"/>
            </a:xfrm>
          </p:grpSpPr>
          <p:sp>
            <p:nvSpPr>
              <p:cNvPr id="125" name="Ellipse 12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Ellipse 12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0" name="Ellipse 12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2" name="Ellipse 13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3" name="Ellipse 13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4" name="Groupe 133"/>
            <p:cNvGrpSpPr/>
            <p:nvPr/>
          </p:nvGrpSpPr>
          <p:grpSpPr>
            <a:xfrm>
              <a:off x="7367798" y="3424555"/>
              <a:ext cx="372555" cy="347862"/>
              <a:chOff x="7378959" y="2223772"/>
              <a:chExt cx="372555" cy="347862"/>
            </a:xfrm>
          </p:grpSpPr>
          <p:sp>
            <p:nvSpPr>
              <p:cNvPr id="135" name="Ellipse 13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6" name="Ellipse 13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7" name="Ellipse 13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8" name="Ellipse 13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3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3" name="Ellipse 14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4" name="Groupe 143"/>
            <p:cNvGrpSpPr/>
            <p:nvPr/>
          </p:nvGrpSpPr>
          <p:grpSpPr>
            <a:xfrm>
              <a:off x="8015869" y="3436121"/>
              <a:ext cx="372555" cy="347862"/>
              <a:chOff x="7378959" y="2223772"/>
              <a:chExt cx="372555" cy="347862"/>
            </a:xfrm>
          </p:grpSpPr>
          <p:sp>
            <p:nvSpPr>
              <p:cNvPr id="145" name="Ellipse 14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4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4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Ellipse 14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Ellipse 14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0" name="Ellipse 14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1" name="Ellipse 15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2" name="Ellipse 15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3" name="Ellipse 15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54" name="Connecteur droit 153"/>
            <p:cNvCxnSpPr/>
            <p:nvPr/>
          </p:nvCxnSpPr>
          <p:spPr>
            <a:xfrm flipH="1">
              <a:off x="5669122" y="3542558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cteur droit 154"/>
            <p:cNvCxnSpPr/>
            <p:nvPr/>
          </p:nvCxnSpPr>
          <p:spPr>
            <a:xfrm>
              <a:off x="5849142" y="3528157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cteur droit 155"/>
            <p:cNvCxnSpPr/>
            <p:nvPr/>
          </p:nvCxnSpPr>
          <p:spPr>
            <a:xfrm flipH="1">
              <a:off x="5556254" y="3545409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eur droit 156"/>
            <p:cNvCxnSpPr/>
            <p:nvPr/>
          </p:nvCxnSpPr>
          <p:spPr>
            <a:xfrm>
              <a:off x="5861206" y="3527307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/>
            <p:cNvSpPr txBox="1"/>
            <p:nvPr/>
          </p:nvSpPr>
          <p:spPr>
            <a:xfrm>
              <a:off x="5661874" y="353671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59" name="Connecteur droit 158"/>
            <p:cNvCxnSpPr/>
            <p:nvPr/>
          </p:nvCxnSpPr>
          <p:spPr>
            <a:xfrm flipH="1">
              <a:off x="6561424" y="353279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cteur droit 159"/>
            <p:cNvCxnSpPr/>
            <p:nvPr/>
          </p:nvCxnSpPr>
          <p:spPr>
            <a:xfrm>
              <a:off x="6741444" y="351839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cteur droit 160"/>
            <p:cNvCxnSpPr/>
            <p:nvPr/>
          </p:nvCxnSpPr>
          <p:spPr>
            <a:xfrm flipH="1">
              <a:off x="6448556" y="353564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eur droit 161"/>
            <p:cNvCxnSpPr/>
            <p:nvPr/>
          </p:nvCxnSpPr>
          <p:spPr>
            <a:xfrm>
              <a:off x="6753508" y="351754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ZoneTexte 162"/>
            <p:cNvSpPr txBox="1"/>
            <p:nvPr/>
          </p:nvSpPr>
          <p:spPr>
            <a:xfrm>
              <a:off x="6554176" y="352695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64" name="Connecteur droit 163"/>
            <p:cNvCxnSpPr>
              <a:stCxn id="158" idx="0"/>
            </p:cNvCxnSpPr>
            <p:nvPr/>
          </p:nvCxnSpPr>
          <p:spPr>
            <a:xfrm flipV="1">
              <a:off x="5856799" y="3323936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eur droit 164"/>
            <p:cNvCxnSpPr>
              <a:stCxn id="163" idx="0"/>
            </p:cNvCxnSpPr>
            <p:nvPr/>
          </p:nvCxnSpPr>
          <p:spPr>
            <a:xfrm flipH="1" flipV="1">
              <a:off x="6272606" y="3320425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ZoneTexte 165"/>
            <p:cNvSpPr txBox="1"/>
            <p:nvPr/>
          </p:nvSpPr>
          <p:spPr>
            <a:xfrm>
              <a:off x="6108336" y="329183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pic>
          <p:nvPicPr>
            <p:cNvPr id="2052" name="Picture 4" descr="Avengers Endgame - La Claque (SPOILER!) - De BriC et de BroC - Le Blo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77" y="3884063"/>
              <a:ext cx="1877786" cy="1048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Flèche vers le bas 1"/>
          <p:cNvSpPr/>
          <p:nvPr/>
        </p:nvSpPr>
        <p:spPr>
          <a:xfrm>
            <a:off x="7682301" y="2535746"/>
            <a:ext cx="631641" cy="324036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8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Rappels du collège : puissances et racines (les « gentils »)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15516" y="951570"/>
            <a:ext cx="2810241" cy="2196244"/>
          </a:xfrm>
        </p:spPr>
        <p:txBody>
          <a:bodyPr/>
          <a:lstStyle/>
          <a:p>
            <a:r>
              <a:rPr lang="fr-FR" dirty="0" smtClean="0"/>
              <a:t>100 = 10*10</a:t>
            </a:r>
          </a:p>
          <a:p>
            <a:pPr lvl="1"/>
            <a:r>
              <a:rPr lang="fr-FR" dirty="0" smtClean="0"/>
              <a:t>100 = 10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</a:p>
          <a:p>
            <a:pPr lvl="2"/>
            <a:r>
              <a:rPr lang="fr-FR" dirty="0" smtClean="0"/>
              <a:t>« </a:t>
            </a:r>
            <a:r>
              <a:rPr lang="fr-FR" u="sng" dirty="0" smtClean="0"/>
              <a:t>carré</a:t>
            </a:r>
            <a:r>
              <a:rPr lang="fr-FR" dirty="0" smtClean="0"/>
              <a:t> de 10 »</a:t>
            </a:r>
          </a:p>
          <a:p>
            <a:pPr lvl="1"/>
            <a:r>
              <a:rPr lang="fr-FR" dirty="0" smtClean="0"/>
              <a:t>10 = 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100</a:t>
            </a:r>
          </a:p>
          <a:p>
            <a:pPr lvl="2"/>
            <a:r>
              <a:rPr lang="fr-FR" dirty="0" smtClean="0"/>
              <a:t>« </a:t>
            </a:r>
            <a:r>
              <a:rPr lang="fr-FR" u="sng" dirty="0" smtClean="0"/>
              <a:t>racine carrée</a:t>
            </a:r>
            <a:r>
              <a:rPr lang="fr-FR" dirty="0" smtClean="0"/>
              <a:t> de 100 »</a:t>
            </a:r>
          </a:p>
          <a:p>
            <a:endParaRPr lang="fr-FR" dirty="0" smtClean="0"/>
          </a:p>
          <a:p>
            <a:r>
              <a:rPr lang="fr-FR" dirty="0" smtClean="0"/>
              <a:t>8 = 2*2*2</a:t>
            </a:r>
          </a:p>
          <a:p>
            <a:pPr lvl="1"/>
            <a:r>
              <a:rPr lang="fr-FR" dirty="0"/>
              <a:t>8</a:t>
            </a:r>
            <a:r>
              <a:rPr lang="fr-FR" dirty="0" smtClean="0"/>
              <a:t> </a:t>
            </a:r>
            <a:r>
              <a:rPr lang="fr-FR" dirty="0"/>
              <a:t>= </a:t>
            </a:r>
            <a:r>
              <a:rPr lang="fr-FR" dirty="0" smtClean="0"/>
              <a:t>2</a:t>
            </a:r>
            <a:r>
              <a:rPr lang="fr-FR" baseline="30000" dirty="0" smtClean="0"/>
              <a:t>3</a:t>
            </a:r>
            <a:r>
              <a:rPr lang="fr-FR" dirty="0" smtClean="0"/>
              <a:t> </a:t>
            </a:r>
          </a:p>
          <a:p>
            <a:pPr lvl="2"/>
            <a:r>
              <a:rPr lang="fr-FR" dirty="0"/>
              <a:t>« </a:t>
            </a:r>
            <a:r>
              <a:rPr lang="fr-FR" u="sng" dirty="0" smtClean="0"/>
              <a:t>cube</a:t>
            </a:r>
            <a:r>
              <a:rPr lang="fr-FR" dirty="0"/>
              <a:t> </a:t>
            </a:r>
            <a:r>
              <a:rPr lang="fr-FR" dirty="0" smtClean="0"/>
              <a:t>de </a:t>
            </a:r>
            <a:r>
              <a:rPr lang="fr-FR" dirty="0"/>
              <a:t>2</a:t>
            </a:r>
            <a:r>
              <a:rPr lang="fr-FR" dirty="0" smtClean="0"/>
              <a:t> »</a:t>
            </a:r>
            <a:endParaRPr lang="fr-FR" dirty="0"/>
          </a:p>
          <a:p>
            <a:pPr lvl="1"/>
            <a:r>
              <a:rPr lang="fr-FR" dirty="0"/>
              <a:t>2</a:t>
            </a:r>
            <a:r>
              <a:rPr lang="fr-FR" dirty="0" smtClean="0"/>
              <a:t> </a:t>
            </a:r>
            <a:r>
              <a:rPr lang="fr-FR" dirty="0"/>
              <a:t>= </a:t>
            </a:r>
            <a:r>
              <a:rPr lang="fr-FR" dirty="0" smtClean="0"/>
              <a:t> </a:t>
            </a:r>
            <a:r>
              <a:rPr lang="fr-FR" baseline="30000" dirty="0" smtClean="0"/>
              <a:t>3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>
                <a:sym typeface="Symbol" panose="05050102010706020507" pitchFamily="18" charset="2"/>
              </a:rPr>
              <a:t>8</a:t>
            </a:r>
            <a:endParaRPr lang="fr-FR" dirty="0"/>
          </a:p>
          <a:p>
            <a:pPr lvl="2"/>
            <a:r>
              <a:rPr lang="fr-FR" dirty="0"/>
              <a:t>« </a:t>
            </a:r>
            <a:r>
              <a:rPr lang="fr-FR" u="sng" dirty="0" smtClean="0"/>
              <a:t>racine cubique</a:t>
            </a:r>
            <a:r>
              <a:rPr lang="fr-FR" dirty="0" smtClean="0"/>
              <a:t> </a:t>
            </a:r>
            <a:r>
              <a:rPr lang="fr-FR" dirty="0"/>
              <a:t>de </a:t>
            </a:r>
            <a:r>
              <a:rPr lang="fr-FR" dirty="0" smtClean="0"/>
              <a:t>8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018683" y="663538"/>
            <a:ext cx="6125317" cy="4083545"/>
          </a:xfrm>
          <a:prstGeom prst="rect">
            <a:avLst/>
          </a:prstGeom>
        </p:spPr>
      </p:pic>
      <p:sp>
        <p:nvSpPr>
          <p:cNvPr id="9" name="Espace réservé du contenu 1"/>
          <p:cNvSpPr txBox="1">
            <a:spLocks/>
          </p:cNvSpPr>
          <p:nvPr/>
        </p:nvSpPr>
        <p:spPr bwMode="gray">
          <a:xfrm>
            <a:off x="208442" y="3255826"/>
            <a:ext cx="2810241" cy="14041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2n</a:t>
            </a:r>
            <a:r>
              <a:rPr lang="fr-FR" baseline="30000" dirty="0" smtClean="0"/>
              <a:t>3</a:t>
            </a:r>
            <a:r>
              <a:rPr lang="fr-FR" dirty="0" smtClean="0"/>
              <a:t> + 3n</a:t>
            </a:r>
            <a:r>
              <a:rPr lang="fr-FR" baseline="30000" dirty="0" smtClean="0"/>
              <a:t>2</a:t>
            </a:r>
            <a:r>
              <a:rPr lang="fr-FR" dirty="0" smtClean="0"/>
              <a:t> -7</a:t>
            </a:r>
          </a:p>
          <a:p>
            <a:pPr lvl="1"/>
            <a:r>
              <a:rPr lang="fr-FR" dirty="0" smtClean="0"/>
              <a:t>2n</a:t>
            </a:r>
            <a:r>
              <a:rPr lang="fr-FR" baseline="30000" dirty="0" smtClean="0"/>
              <a:t>3</a:t>
            </a:r>
          </a:p>
          <a:p>
            <a:pPr lvl="2"/>
            <a:r>
              <a:rPr lang="fr-FR" dirty="0" smtClean="0"/>
              <a:t>Terme dominant quand n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smtClean="0">
                <a:sym typeface="Symbol" panose="05050102010706020507" pitchFamily="18" charset="2"/>
              </a:rPr>
              <a:t></a:t>
            </a:r>
            <a:endParaRPr lang="fr-FR" dirty="0" smtClean="0"/>
          </a:p>
          <a:p>
            <a:pPr lvl="1"/>
            <a:r>
              <a:rPr lang="fr-FR" dirty="0" smtClean="0"/>
              <a:t>  n</a:t>
            </a:r>
            <a:r>
              <a:rPr lang="fr-FR" baseline="30000" dirty="0" smtClean="0"/>
              <a:t>3 </a:t>
            </a:r>
            <a:endParaRPr lang="fr-FR" dirty="0" smtClean="0"/>
          </a:p>
          <a:p>
            <a:pPr lvl="2"/>
            <a:r>
              <a:rPr lang="fr-FR" dirty="0" smtClean="0"/>
              <a:t>« ordre de grandeur »</a:t>
            </a:r>
          </a:p>
          <a:p>
            <a:pPr lvl="2"/>
            <a:r>
              <a:rPr lang="fr-FR" dirty="0" smtClean="0"/>
              <a:t>Informatique </a:t>
            </a:r>
            <a:r>
              <a:rPr lang="fr-FR" u="sng" dirty="0" smtClean="0">
                <a:solidFill>
                  <a:srgbClr val="FF0000"/>
                </a:solidFill>
              </a:rPr>
              <a:t>théorique</a:t>
            </a:r>
          </a:p>
          <a:p>
            <a:pPr lvl="2"/>
            <a:r>
              <a:rPr lang="fr-FR" dirty="0" smtClean="0"/>
              <a:t>Complexité </a:t>
            </a:r>
            <a:r>
              <a:rPr lang="fr-FR" dirty="0" smtClean="0">
                <a:sym typeface="Symbol" panose="05050102010706020507" pitchFamily="18" charset="2"/>
              </a:rPr>
              <a:t></a:t>
            </a:r>
            <a:r>
              <a:rPr lang="fr-FR" dirty="0" smtClean="0"/>
              <a:t> « </a:t>
            </a:r>
            <a:r>
              <a:rPr lang="fr-FR" dirty="0" err="1" smtClean="0"/>
              <a:t>perfo</a:t>
            </a:r>
            <a:r>
              <a:rPr lang="fr-FR" dirty="0" smtClean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272403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3"/>
      <p:bldP spid="9" grpId="0" build="p" bldLvl="3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La théorie et la pratique (ou : la science et la technique)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 engineering (ingénierie du logiciel) : info. Appliquée</a:t>
            </a:r>
          </a:p>
          <a:p>
            <a:pPr lvl="1"/>
            <a:r>
              <a:rPr lang="fr-FR" dirty="0" smtClean="0"/>
              <a:t>But : permettre au informaticiens d’écrire des logiciels</a:t>
            </a:r>
          </a:p>
          <a:p>
            <a:pPr lvl="1"/>
            <a:r>
              <a:rPr lang="fr-FR" dirty="0" smtClean="0"/>
              <a:t>Pb n° 1 : comment </a:t>
            </a:r>
            <a:r>
              <a:rPr lang="fr-FR" dirty="0" err="1" smtClean="0"/>
              <a:t>ecrire</a:t>
            </a:r>
            <a:r>
              <a:rPr lang="fr-FR" dirty="0" smtClean="0"/>
              <a:t> du logiciel ?</a:t>
            </a:r>
          </a:p>
          <a:p>
            <a:endParaRPr lang="fr-FR" dirty="0"/>
          </a:p>
          <a:p>
            <a:r>
              <a:rPr lang="fr-FR" dirty="0" smtClean="0"/>
              <a:t>Computer science () : info théorique</a:t>
            </a:r>
          </a:p>
          <a:p>
            <a:pPr lvl="1"/>
            <a:r>
              <a:rPr lang="fr-FR" dirty="0" smtClean="0"/>
              <a:t>But : </a:t>
            </a:r>
          </a:p>
          <a:p>
            <a:pPr lvl="1"/>
            <a:r>
              <a:rPr lang="fr-FR" dirty="0" smtClean="0"/>
              <a:t>Pb n° 1  :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Leroy : valider = question n 2 (et pas 1 = </a:t>
            </a:r>
            <a:r>
              <a:rPr lang="fr-FR" dirty="0" err="1" smtClean="0"/>
              <a:t>dev</a:t>
            </a:r>
            <a:r>
              <a:rPr lang="fr-FR" dirty="0" smtClean="0"/>
              <a:t> ?)</a:t>
            </a:r>
          </a:p>
          <a:p>
            <a:pPr lvl="2"/>
            <a:r>
              <a:rPr lang="fr-FR" dirty="0" smtClean="0"/>
              <a:t>Test</a:t>
            </a:r>
          </a:p>
          <a:p>
            <a:pPr lvl="2"/>
            <a:r>
              <a:rPr lang="fr-FR" dirty="0" smtClean="0"/>
              <a:t>Revue : lecture apportant conviction de </a:t>
            </a:r>
            <a:r>
              <a:rPr lang="fr-FR" dirty="0" err="1" smtClean="0"/>
              <a:t>conformite</a:t>
            </a:r>
            <a:endParaRPr lang="fr-FR" dirty="0" smtClean="0"/>
          </a:p>
          <a:p>
            <a:pPr lvl="2"/>
            <a:r>
              <a:rPr lang="fr-FR" dirty="0" smtClean="0"/>
              <a:t>Analyse : </a:t>
            </a:r>
            <a:r>
              <a:rPr lang="fr-FR" dirty="0" err="1" smtClean="0"/>
              <a:t>etude</a:t>
            </a:r>
            <a:r>
              <a:rPr lang="fr-FR" dirty="0" smtClean="0"/>
              <a:t> plus formelle (</a:t>
            </a:r>
            <a:r>
              <a:rPr lang="fr-FR" dirty="0" err="1" smtClean="0"/>
              <a:t>precision</a:t>
            </a:r>
            <a:r>
              <a:rPr lang="fr-FR" dirty="0" smtClean="0"/>
              <a:t> </a:t>
            </a:r>
            <a:r>
              <a:rPr lang="fr-FR" dirty="0" err="1" smtClean="0"/>
              <a:t>numerique</a:t>
            </a:r>
            <a:r>
              <a:rPr lang="fr-FR" dirty="0" smtClean="0"/>
              <a:t>, WCET, 1/0, …)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JLD : et bizarrement, cette question ne passe pas par 1 ? (ou pas </a:t>
            </a:r>
            <a:r>
              <a:rPr lang="fr-FR" dirty="0" err="1" smtClean="0"/>
              <a:t>completement</a:t>
            </a:r>
            <a:r>
              <a:rPr lang="fr-FR" dirty="0" smtClean="0"/>
              <a:t>)</a:t>
            </a:r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6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627534"/>
            <a:ext cx="5257390" cy="396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196" y="519522"/>
            <a:ext cx="5768054" cy="418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572"/>
            <a:ext cx="66675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83518"/>
            <a:ext cx="4717629" cy="34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4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47" y="411163"/>
            <a:ext cx="5849111" cy="410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0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24" y="852023"/>
            <a:ext cx="4847059" cy="36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5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04" y="235034"/>
            <a:ext cx="5956709" cy="42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4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621806"/>
            <a:ext cx="5021932" cy="37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28" y="195486"/>
            <a:ext cx="59245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Rappels du lycée : exponentielles et logarithmes (les « méchants »)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71500" y="1131590"/>
            <a:ext cx="3816424" cy="2880320"/>
          </a:xfrm>
        </p:spPr>
        <p:txBody>
          <a:bodyPr/>
          <a:lstStyle/>
          <a:p>
            <a:r>
              <a:rPr lang="fr-FR" dirty="0" smtClean="0"/>
              <a:t>Polynôme :       x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smtClean="0"/>
              <a:t>x</a:t>
            </a:r>
            <a:r>
              <a:rPr lang="fr-FR" baseline="30000" dirty="0" smtClean="0"/>
              <a:t>c</a:t>
            </a:r>
            <a:r>
              <a:rPr lang="fr-FR" dirty="0" smtClean="0"/>
              <a:t>   avec c </a:t>
            </a:r>
            <a:r>
              <a:rPr lang="fr-FR" dirty="0" smtClean="0">
                <a:sym typeface="Symbol" panose="05050102010706020507" pitchFamily="18" charset="2"/>
              </a:rPr>
              <a:t></a:t>
            </a:r>
            <a:r>
              <a:rPr lang="fr-FR" dirty="0" smtClean="0"/>
              <a:t> 1</a:t>
            </a:r>
          </a:p>
          <a:p>
            <a:endParaRPr lang="fr-FR" dirty="0" smtClean="0"/>
          </a:p>
          <a:p>
            <a:r>
              <a:rPr lang="fr-FR" dirty="0" smtClean="0"/>
              <a:t>Exponentielle : </a:t>
            </a:r>
            <a:r>
              <a:rPr lang="fr-FR" dirty="0"/>
              <a:t>x</a:t>
            </a:r>
            <a:r>
              <a:rPr lang="fr-FR" dirty="0" smtClean="0"/>
              <a:t>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smtClean="0"/>
              <a:t>c</a:t>
            </a:r>
            <a:r>
              <a:rPr lang="fr-FR" baseline="30000" dirty="0" smtClean="0"/>
              <a:t>x</a:t>
            </a:r>
            <a:r>
              <a:rPr lang="fr-FR" dirty="0" smtClean="0"/>
              <a:t>   avec c &gt; 1</a:t>
            </a:r>
          </a:p>
          <a:p>
            <a:pPr lvl="1"/>
            <a:r>
              <a:rPr lang="fr-FR" dirty="0"/>
              <a:t>d</a:t>
            </a:r>
            <a:r>
              <a:rPr lang="fr-FR" dirty="0" smtClean="0"/>
              <a:t>e base c</a:t>
            </a:r>
          </a:p>
          <a:p>
            <a:pPr lvl="1"/>
            <a:r>
              <a:rPr lang="fr-FR" dirty="0"/>
              <a:t> </a:t>
            </a:r>
            <a:r>
              <a:rPr lang="fr-FR" dirty="0" smtClean="0"/>
              <a:t>10</a:t>
            </a:r>
            <a:r>
              <a:rPr lang="fr-FR" baseline="30000" dirty="0" smtClean="0"/>
              <a:t>x</a:t>
            </a:r>
            <a:r>
              <a:rPr lang="fr-FR" dirty="0" smtClean="0"/>
              <a:t>  e</a:t>
            </a:r>
            <a:r>
              <a:rPr lang="fr-FR" baseline="30000" dirty="0" smtClean="0"/>
              <a:t>x</a:t>
            </a:r>
            <a:r>
              <a:rPr lang="fr-FR" dirty="0"/>
              <a:t>  </a:t>
            </a:r>
            <a:r>
              <a:rPr lang="fr-FR" dirty="0" smtClean="0"/>
              <a:t>2</a:t>
            </a:r>
            <a:r>
              <a:rPr lang="fr-FR" baseline="30000" dirty="0" smtClean="0"/>
              <a:t>x</a:t>
            </a:r>
            <a:r>
              <a:rPr lang="fr-FR" dirty="0" smtClean="0"/>
              <a:t>  1.0001</a:t>
            </a:r>
            <a:r>
              <a:rPr lang="fr-FR" baseline="30000" dirty="0" smtClean="0"/>
              <a:t>x</a:t>
            </a:r>
            <a:r>
              <a:rPr lang="fr-FR" dirty="0" smtClean="0"/>
              <a:t>  …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100 = 10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  <a:r>
              <a:rPr lang="fr-FR" dirty="0"/>
              <a:t>= </a:t>
            </a:r>
            <a:r>
              <a:rPr lang="fr-FR" dirty="0" smtClean="0"/>
              <a:t>exponentielle_de_base_10(2) </a:t>
            </a:r>
          </a:p>
          <a:p>
            <a:pPr lvl="1"/>
            <a:r>
              <a:rPr lang="fr-FR" dirty="0" smtClean="0"/>
              <a:t>2 = log</a:t>
            </a:r>
            <a:r>
              <a:rPr lang="fr-FR" baseline="-25000" dirty="0" smtClean="0"/>
              <a:t>10</a:t>
            </a:r>
            <a:r>
              <a:rPr lang="fr-FR" dirty="0" smtClean="0"/>
              <a:t> 100</a:t>
            </a:r>
          </a:p>
          <a:p>
            <a:pPr lvl="2"/>
            <a:r>
              <a:rPr lang="fr-FR" dirty="0" smtClean="0"/>
              <a:t>« log de base 10 de 100 »</a:t>
            </a:r>
          </a:p>
          <a:p>
            <a:pPr lvl="2"/>
            <a:r>
              <a:rPr lang="fr-FR" dirty="0">
                <a:solidFill>
                  <a:srgbClr val="FF0000"/>
                </a:solidFill>
              </a:rPr>
              <a:t>l</a:t>
            </a:r>
            <a:r>
              <a:rPr lang="fr-FR" dirty="0" smtClean="0">
                <a:solidFill>
                  <a:srgbClr val="FF0000"/>
                </a:solidFill>
              </a:rPr>
              <a:t>og</a:t>
            </a:r>
            <a:r>
              <a:rPr lang="fr-FR" baseline="-25000" dirty="0" smtClean="0">
                <a:solidFill>
                  <a:srgbClr val="FF0000"/>
                </a:solidFill>
              </a:rPr>
              <a:t>10</a:t>
            </a:r>
            <a:r>
              <a:rPr lang="fr-FR" dirty="0" smtClean="0">
                <a:solidFill>
                  <a:srgbClr val="FF0000"/>
                </a:solidFill>
              </a:rPr>
              <a:t>(765) = 2.88366 </a:t>
            </a:r>
            <a:r>
              <a:rPr lang="fr-F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 3 chiffres</a:t>
            </a:r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 smtClean="0"/>
              <a:t>8 = 2</a:t>
            </a:r>
            <a:r>
              <a:rPr lang="fr-FR" baseline="30000" dirty="0" smtClean="0"/>
              <a:t>3</a:t>
            </a:r>
            <a:r>
              <a:rPr lang="fr-FR" dirty="0" smtClean="0"/>
              <a:t> </a:t>
            </a:r>
            <a:r>
              <a:rPr lang="fr-FR" dirty="0"/>
              <a:t>= exponentielle_de_base_2(3)</a:t>
            </a:r>
            <a:endParaRPr lang="fr-FR" dirty="0" smtClean="0"/>
          </a:p>
          <a:p>
            <a:pPr lvl="1"/>
            <a:r>
              <a:rPr lang="fr-FR" dirty="0" smtClean="0"/>
              <a:t>3 </a:t>
            </a:r>
            <a:r>
              <a:rPr lang="fr-FR" dirty="0"/>
              <a:t>= </a:t>
            </a:r>
            <a:r>
              <a:rPr lang="fr-FR" dirty="0" smtClean="0"/>
              <a:t>log</a:t>
            </a:r>
            <a:r>
              <a:rPr lang="fr-FR" baseline="-25000" dirty="0" smtClean="0"/>
              <a:t>2</a:t>
            </a:r>
            <a:r>
              <a:rPr lang="fr-FR" dirty="0" smtClean="0"/>
              <a:t> 8</a:t>
            </a:r>
          </a:p>
          <a:p>
            <a:pPr lvl="2"/>
            <a:r>
              <a:rPr lang="fr-FR" dirty="0"/>
              <a:t>« log de base 2</a:t>
            </a:r>
            <a:r>
              <a:rPr lang="fr-FR" dirty="0" smtClean="0"/>
              <a:t> </a:t>
            </a:r>
            <a:r>
              <a:rPr lang="fr-FR" dirty="0"/>
              <a:t>de 8 »</a:t>
            </a:r>
          </a:p>
          <a:p>
            <a:pPr lvl="2"/>
            <a:r>
              <a:rPr lang="fr-FR" dirty="0" smtClean="0">
                <a:solidFill>
                  <a:srgbClr val="FF0000"/>
                </a:solidFill>
              </a:rPr>
              <a:t>log</a:t>
            </a:r>
            <a:r>
              <a:rPr lang="fr-FR" baseline="-25000" dirty="0" smtClean="0">
                <a:solidFill>
                  <a:srgbClr val="FF0000"/>
                </a:solidFill>
              </a:rPr>
              <a:t>2</a:t>
            </a:r>
            <a:r>
              <a:rPr lang="fr-FR" dirty="0" smtClean="0">
                <a:solidFill>
                  <a:srgbClr val="FF0000"/>
                </a:solidFill>
              </a:rPr>
              <a:t>(</a:t>
            </a:r>
            <a:r>
              <a:rPr lang="fr-FR" dirty="0">
                <a:solidFill>
                  <a:srgbClr val="FF0000"/>
                </a:solidFill>
              </a:rPr>
              <a:t>0b1011111101</a:t>
            </a:r>
            <a:r>
              <a:rPr lang="fr-FR" dirty="0" smtClean="0">
                <a:solidFill>
                  <a:srgbClr val="FF0000"/>
                </a:solidFill>
              </a:rPr>
              <a:t>) </a:t>
            </a:r>
            <a:r>
              <a:rPr lang="fr-FR" dirty="0">
                <a:solidFill>
                  <a:srgbClr val="FF0000"/>
                </a:solidFill>
              </a:rPr>
              <a:t>= </a:t>
            </a:r>
            <a:r>
              <a:rPr lang="fr-FR" dirty="0" smtClean="0">
                <a:solidFill>
                  <a:srgbClr val="FF0000"/>
                </a:solidFill>
              </a:rPr>
              <a:t>9.5793 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  </a:t>
            </a:r>
            <a:r>
              <a:rPr lang="fr-FR" dirty="0" smtClean="0">
                <a:solidFill>
                  <a:srgbClr val="FF0000"/>
                </a:solidFill>
                <a:sym typeface="Wingdings" panose="05000000000000000000" pitchFamily="2" charset="2"/>
              </a:rPr>
              <a:t>10 bits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4045254" y="677950"/>
            <a:ext cx="5098746" cy="3318868"/>
          </a:xfrm>
          <a:prstGeom prst="rect">
            <a:avLst/>
          </a:prstGeom>
        </p:spPr>
      </p:pic>
      <p:sp>
        <p:nvSpPr>
          <p:cNvPr id="9" name="Espace réservé du contenu 1"/>
          <p:cNvSpPr txBox="1">
            <a:spLocks/>
          </p:cNvSpPr>
          <p:nvPr/>
        </p:nvSpPr>
        <p:spPr bwMode="gray">
          <a:xfrm>
            <a:off x="85121" y="4191930"/>
            <a:ext cx="5711015" cy="4324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rgbClr val="FF0000"/>
                </a:solidFill>
              </a:rPr>
              <a:t>Toute exponentielle </a:t>
            </a:r>
            <a:r>
              <a:rPr lang="fr-FR" u="sng" dirty="0" smtClean="0">
                <a:solidFill>
                  <a:srgbClr val="FF0000"/>
                </a:solidFill>
              </a:rPr>
              <a:t>domine</a:t>
            </a:r>
            <a:r>
              <a:rPr lang="fr-FR" dirty="0" smtClean="0">
                <a:solidFill>
                  <a:srgbClr val="FF0000"/>
                </a:solidFill>
              </a:rPr>
              <a:t> tout polynôme :  1.001</a:t>
            </a:r>
            <a:r>
              <a:rPr lang="fr-FR" baseline="30000" dirty="0" smtClean="0">
                <a:solidFill>
                  <a:srgbClr val="FF0000"/>
                </a:solidFill>
              </a:rPr>
              <a:t>x</a:t>
            </a:r>
            <a:r>
              <a:rPr lang="fr-FR" dirty="0" smtClean="0">
                <a:solidFill>
                  <a:srgbClr val="FF0000"/>
                </a:solidFill>
              </a:rPr>
              <a:t> domine x</a:t>
            </a:r>
            <a:r>
              <a:rPr lang="fr-FR" baseline="30000" dirty="0" smtClean="0">
                <a:solidFill>
                  <a:srgbClr val="FF0000"/>
                </a:solidFill>
              </a:rPr>
              <a:t>1000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</a:p>
          <a:p>
            <a:r>
              <a:rPr lang="fr-FR" dirty="0" smtClean="0"/>
              <a:t>En fait, c’est cela qui est important : « </a:t>
            </a:r>
            <a:r>
              <a:rPr lang="fr-FR" u="sng" dirty="0" smtClean="0">
                <a:solidFill>
                  <a:srgbClr val="FF0000"/>
                </a:solidFill>
              </a:rPr>
              <a:t>super-polynomial</a:t>
            </a:r>
            <a:r>
              <a:rPr lang="fr-FR" dirty="0" smtClean="0"/>
              <a:t> »</a:t>
            </a:r>
          </a:p>
          <a:p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6114218" y="4231483"/>
            <a:ext cx="1230090" cy="2844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Polynomial ?</a:t>
            </a:r>
          </a:p>
        </p:txBody>
      </p:sp>
      <p:sp>
        <p:nvSpPr>
          <p:cNvPr id="14" name="Espace réservé du contenu 1"/>
          <p:cNvSpPr txBox="1">
            <a:spLocks/>
          </p:cNvSpPr>
          <p:nvPr/>
        </p:nvSpPr>
        <p:spPr bwMode="gray">
          <a:xfrm>
            <a:off x="8316417" y="3975906"/>
            <a:ext cx="720079" cy="2844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jouable</a:t>
            </a:r>
          </a:p>
        </p:txBody>
      </p:sp>
      <p:sp>
        <p:nvSpPr>
          <p:cNvPr id="15" name="Espace réservé du contenu 1"/>
          <p:cNvSpPr txBox="1">
            <a:spLocks/>
          </p:cNvSpPr>
          <p:nvPr/>
        </p:nvSpPr>
        <p:spPr bwMode="gray">
          <a:xfrm>
            <a:off x="8203170" y="4555519"/>
            <a:ext cx="941338" cy="2844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dangereux</a:t>
            </a:r>
          </a:p>
        </p:txBody>
      </p:sp>
      <p:sp>
        <p:nvSpPr>
          <p:cNvPr id="4" name="ZoneTexte 3"/>
          <p:cNvSpPr txBox="1"/>
          <p:nvPr/>
        </p:nvSpPr>
        <p:spPr>
          <a:xfrm rot="20315038">
            <a:off x="7452094" y="3961474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oui</a:t>
            </a:r>
            <a:endParaRPr lang="fr-FR" sz="1400" dirty="0"/>
          </a:p>
        </p:txBody>
      </p:sp>
      <p:sp>
        <p:nvSpPr>
          <p:cNvPr id="16" name="ZoneTexte 15"/>
          <p:cNvSpPr txBox="1"/>
          <p:nvPr/>
        </p:nvSpPr>
        <p:spPr>
          <a:xfrm rot="1564435">
            <a:off x="7376541" y="4389450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non</a:t>
            </a:r>
            <a:endParaRPr lang="fr-FR" sz="1400" dirty="0"/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7436078" y="4083918"/>
            <a:ext cx="628310" cy="2520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7421814" y="4335946"/>
            <a:ext cx="630076" cy="28361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02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  <p:bldP spid="9" grpId="0" build="p" bldLvl="4"/>
      <p:bldP spid="13" grpId="0" build="p"/>
      <p:bldP spid="14" grpId="0" build="p"/>
      <p:bldP spid="15" grpId="0" build="p"/>
      <p:bldP spid="4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231490"/>
            <a:ext cx="57816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6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2" y="159482"/>
            <a:ext cx="6038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0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88" y="210079"/>
            <a:ext cx="61817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16694"/>
            <a:ext cx="54292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868" y="267494"/>
            <a:ext cx="55816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5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0" y="181125"/>
            <a:ext cx="60007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Revisitons l’addition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328083" y="1779252"/>
            <a:ext cx="2364325" cy="2988742"/>
          </a:xfrm>
        </p:spPr>
        <p:txBody>
          <a:bodyPr/>
          <a:lstStyle/>
          <a:p>
            <a:r>
              <a:rPr lang="fr-FR" dirty="0"/>
              <a:t>Ne pas confondre :</a:t>
            </a:r>
          </a:p>
          <a:p>
            <a:pPr lvl="1"/>
            <a:r>
              <a:rPr lang="fr-FR" dirty="0" smtClean="0"/>
              <a:t>Un nombre</a:t>
            </a:r>
          </a:p>
          <a:p>
            <a:pPr lvl="1"/>
            <a:r>
              <a:rPr lang="fr-FR" dirty="0" smtClean="0"/>
              <a:t>Ses représentations</a:t>
            </a:r>
            <a:endParaRPr lang="fr-FR" dirty="0"/>
          </a:p>
          <a:p>
            <a:endParaRPr lang="fr-FR" dirty="0" smtClean="0"/>
          </a:p>
          <a:p>
            <a:r>
              <a:rPr lang="en-US" b="0" dirty="0" err="1" smtClean="0"/>
              <a:t>Une</a:t>
            </a:r>
            <a:r>
              <a:rPr lang="en-US" b="0" dirty="0" smtClean="0"/>
              <a:t> </a:t>
            </a:r>
            <a:r>
              <a:rPr lang="en-US" b="0" dirty="0" err="1" smtClean="0"/>
              <a:t>représentation</a:t>
            </a:r>
            <a:r>
              <a:rPr lang="en-US" b="0" dirty="0" smtClean="0"/>
              <a:t> </a:t>
            </a:r>
            <a:r>
              <a:rPr lang="en-US" b="0" dirty="0" err="1" smtClean="0"/>
              <a:t>est</a:t>
            </a:r>
            <a:r>
              <a:rPr lang="en-US" b="0" dirty="0" smtClean="0"/>
              <a:t> </a:t>
            </a:r>
            <a:r>
              <a:rPr lang="en-US" b="0" u="sng" dirty="0" smtClean="0">
                <a:solidFill>
                  <a:srgbClr val="FF0000"/>
                </a:solidFill>
              </a:rPr>
              <a:t>LOGARITHMIQUEMENT</a:t>
            </a:r>
            <a:r>
              <a:rPr lang="en-US" b="0" dirty="0" smtClean="0"/>
              <a:t> plus petite que le </a:t>
            </a:r>
            <a:r>
              <a:rPr lang="en-US" b="0" dirty="0" err="1" smtClean="0"/>
              <a:t>nombre</a:t>
            </a:r>
            <a:endParaRPr lang="en-US" b="0" dirty="0"/>
          </a:p>
          <a:p>
            <a:r>
              <a:rPr lang="fr-FR" b="0" dirty="0" smtClean="0"/>
              <a:t>Un nombre est </a:t>
            </a:r>
            <a:r>
              <a:rPr lang="fr-FR" b="0" u="sng" dirty="0" smtClean="0">
                <a:solidFill>
                  <a:srgbClr val="FF0000"/>
                </a:solidFill>
              </a:rPr>
              <a:t>EXPONENTIELLEMENT</a:t>
            </a:r>
            <a:r>
              <a:rPr lang="fr-FR" b="0" dirty="0" smtClean="0"/>
              <a:t> plus grand que sa représentation</a:t>
            </a:r>
          </a:p>
          <a:p>
            <a:endParaRPr lang="fr-FR" b="0" dirty="0"/>
          </a:p>
          <a:p>
            <a:pPr marL="0" indent="0">
              <a:buNone/>
            </a:pPr>
            <a:r>
              <a:rPr lang="fr-FR" b="0" dirty="0" smtClean="0"/>
              <a:t>Si pour représenter 100,</a:t>
            </a:r>
          </a:p>
          <a:p>
            <a:pPr marL="0" indent="0">
              <a:buNone/>
            </a:pPr>
            <a:r>
              <a:rPr lang="fr-FR" b="0" dirty="0"/>
              <a:t>i</a:t>
            </a:r>
            <a:r>
              <a:rPr lang="fr-FR" b="0" dirty="0" smtClean="0"/>
              <a:t>l fallait 100 chiffres …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grpSp>
        <p:nvGrpSpPr>
          <p:cNvPr id="27" name="Groupe 26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28" name="Connecteur droit 27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llipse 29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33" name="Connecteur droit avec flèche 32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Espace réservé du contenu 1"/>
          <p:cNvSpPr txBox="1">
            <a:spLocks/>
          </p:cNvSpPr>
          <p:nvPr/>
        </p:nvSpPr>
        <p:spPr bwMode="gray">
          <a:xfrm>
            <a:off x="983870" y="1815666"/>
            <a:ext cx="3732146" cy="29517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    11</a:t>
            </a:r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+   1</a:t>
            </a:r>
          </a:p>
          <a:p>
            <a:pPr marL="0" indent="0">
              <a:buNone/>
            </a:pPr>
            <a:r>
              <a:rPr lang="fr-FR" dirty="0" smtClean="0"/>
              <a:t>+   1</a:t>
            </a:r>
          </a:p>
          <a:p>
            <a:pPr marL="0" indent="0">
              <a:buNone/>
            </a:pPr>
            <a:r>
              <a:rPr lang="fr-FR" dirty="0" smtClean="0"/>
              <a:t>   …</a:t>
            </a:r>
          </a:p>
          <a:p>
            <a:pPr marL="0" indent="0">
              <a:buNone/>
            </a:pPr>
            <a:r>
              <a:rPr lang="fr-FR" dirty="0" smtClean="0"/>
              <a:t>+   1 (22</a:t>
            </a:r>
            <a:r>
              <a:rPr lang="fr-FR" baseline="30000" dirty="0" smtClean="0"/>
              <a:t>ième</a:t>
            </a:r>
            <a:r>
              <a:rPr lang="fr-FR" dirty="0" smtClean="0"/>
              <a:t> fois)</a:t>
            </a:r>
          </a:p>
          <a:p>
            <a:pPr marL="0" indent="0">
              <a:buNone/>
            </a:pPr>
            <a:r>
              <a:rPr lang="fr-FR" dirty="0" smtClean="0"/>
              <a:t>  ___</a:t>
            </a:r>
          </a:p>
          <a:p>
            <a:pPr marL="0" indent="0">
              <a:buNone/>
            </a:pPr>
            <a:r>
              <a:rPr lang="fr-FR" dirty="0" smtClean="0"/>
              <a:t>   33</a:t>
            </a:r>
          </a:p>
          <a:p>
            <a:endParaRPr lang="fr-FR" dirty="0"/>
          </a:p>
          <a:p>
            <a:r>
              <a:rPr lang="fr-FR" dirty="0" smtClean="0"/>
              <a:t>Complexité ?</a:t>
            </a:r>
          </a:p>
          <a:p>
            <a:pPr lvl="1"/>
            <a:r>
              <a:rPr lang="fr-FR" dirty="0" smtClean="0"/>
              <a:t>fonction de la TAILLE de l’entrée …</a:t>
            </a:r>
          </a:p>
          <a:p>
            <a:pPr lvl="1"/>
            <a:r>
              <a:rPr lang="fr-FR" dirty="0" smtClean="0"/>
              <a:t>… et non pas de sa VALEUR</a:t>
            </a:r>
          </a:p>
          <a:p>
            <a:r>
              <a:rPr lang="fr-FR" dirty="0" smtClean="0"/>
              <a:t>EXPONENTIELLE !!!</a:t>
            </a:r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40" name="Espace réservé du contenu 1"/>
          <p:cNvSpPr txBox="1">
            <a:spLocks/>
          </p:cNvSpPr>
          <p:nvPr/>
        </p:nvSpPr>
        <p:spPr bwMode="gray">
          <a:xfrm>
            <a:off x="5328084" y="288882"/>
            <a:ext cx="2952328" cy="1166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Ne pas confondre :</a:t>
            </a:r>
          </a:p>
          <a:p>
            <a:pPr lvl="1"/>
            <a:r>
              <a:rPr lang="fr-FR" dirty="0" smtClean="0"/>
              <a:t>Un problème</a:t>
            </a:r>
          </a:p>
          <a:p>
            <a:pPr lvl="1"/>
            <a:r>
              <a:rPr lang="fr-FR" dirty="0" smtClean="0"/>
              <a:t>Ses algorithmes</a:t>
            </a:r>
          </a:p>
          <a:p>
            <a:pPr lvl="1"/>
            <a:endParaRPr lang="fr-FR" dirty="0" smtClean="0"/>
          </a:p>
          <a:p>
            <a:r>
              <a:rPr lang="fr-FR" dirty="0" err="1" smtClean="0"/>
              <a:t>Cplx</a:t>
            </a:r>
            <a:r>
              <a:rPr lang="fr-FR" dirty="0" smtClean="0"/>
              <a:t>(</a:t>
            </a:r>
            <a:r>
              <a:rPr lang="fr-FR" dirty="0" err="1" smtClean="0"/>
              <a:t>Prob</a:t>
            </a:r>
            <a:r>
              <a:rPr lang="fr-FR" dirty="0" smtClean="0"/>
              <a:t>) = </a:t>
            </a:r>
            <a:r>
              <a:rPr lang="fr-FR" u="sng" dirty="0" smtClean="0">
                <a:solidFill>
                  <a:srgbClr val="FF0000"/>
                </a:solidFill>
              </a:rPr>
              <a:t>min</a:t>
            </a:r>
            <a:r>
              <a:rPr lang="fr-FR" dirty="0" smtClean="0"/>
              <a:t> </a:t>
            </a:r>
            <a:r>
              <a:rPr lang="fr-FR" dirty="0" err="1" smtClean="0"/>
              <a:t>Cplx</a:t>
            </a:r>
            <a:r>
              <a:rPr lang="fr-FR" dirty="0" smtClean="0"/>
              <a:t>(</a:t>
            </a:r>
            <a:r>
              <a:rPr lang="fr-FR" dirty="0" err="1" smtClean="0"/>
              <a:t>Algos</a:t>
            </a:r>
            <a:r>
              <a:rPr lang="fr-F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424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39" grpId="0" build="p"/>
      <p:bldP spid="40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Et la multiplication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07504" y="2463738"/>
            <a:ext cx="5724636" cy="656346"/>
          </a:xfrm>
        </p:spPr>
        <p:txBody>
          <a:bodyPr/>
          <a:lstStyle/>
          <a:p>
            <a:r>
              <a:rPr lang="fr-FR" dirty="0" smtClean="0"/>
              <a:t>1969 : Volker </a:t>
            </a:r>
            <a:r>
              <a:rPr lang="fr-FR" dirty="0" err="1" smtClean="0"/>
              <a:t>Strassen</a:t>
            </a:r>
            <a:r>
              <a:rPr lang="fr-FR" dirty="0" smtClean="0"/>
              <a:t> :                         produit matriciel ‘rapide’</a:t>
            </a:r>
          </a:p>
          <a:p>
            <a:r>
              <a:rPr lang="fr-FR" dirty="0" smtClean="0"/>
              <a:t>1971 : A. </a:t>
            </a:r>
            <a:r>
              <a:rPr lang="fr-FR" dirty="0" err="1" smtClean="0"/>
              <a:t>Schönhage</a:t>
            </a:r>
            <a:r>
              <a:rPr lang="fr-FR" dirty="0" smtClean="0"/>
              <a:t> &amp; V. </a:t>
            </a:r>
            <a:r>
              <a:rPr lang="fr-FR" dirty="0" err="1" smtClean="0"/>
              <a:t>Strassen</a:t>
            </a:r>
            <a:r>
              <a:rPr lang="fr-FR" dirty="0" smtClean="0"/>
              <a:t> :     n . log(n) . </a:t>
            </a:r>
            <a:r>
              <a:rPr lang="fr-FR" dirty="0"/>
              <a:t>l</a:t>
            </a:r>
            <a:r>
              <a:rPr lang="fr-FR" dirty="0" smtClean="0"/>
              <a:t>og(log(n))</a:t>
            </a:r>
          </a:p>
          <a:p>
            <a:r>
              <a:rPr lang="fr-FR" dirty="0" smtClean="0"/>
              <a:t>2019 : D. Harvey &amp; J. van der </a:t>
            </a:r>
            <a:r>
              <a:rPr lang="fr-FR" dirty="0" err="1" smtClean="0"/>
              <a:t>Hoeven</a:t>
            </a:r>
            <a:r>
              <a:rPr lang="fr-FR" dirty="0" smtClean="0"/>
              <a:t> : n . log(n)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863588" y="3179004"/>
            <a:ext cx="4278776" cy="1228950"/>
          </a:xfrm>
          <a:prstGeom prst="rect">
            <a:avLst/>
          </a:prstGeom>
        </p:spPr>
      </p:pic>
      <p:sp>
        <p:nvSpPr>
          <p:cNvPr id="9" name="Espace réservé du contenu 1"/>
          <p:cNvSpPr txBox="1">
            <a:spLocks/>
          </p:cNvSpPr>
          <p:nvPr/>
        </p:nvSpPr>
        <p:spPr bwMode="gray">
          <a:xfrm>
            <a:off x="107504" y="4483511"/>
            <a:ext cx="5556078" cy="2844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2019 : </a:t>
            </a:r>
            <a:r>
              <a:rPr lang="fr-FR" dirty="0" err="1" smtClean="0"/>
              <a:t>Afshani</a:t>
            </a:r>
            <a:r>
              <a:rPr lang="fr-FR" dirty="0"/>
              <a:t>, </a:t>
            </a:r>
            <a:r>
              <a:rPr lang="fr-FR" dirty="0" err="1" smtClean="0"/>
              <a:t>Freksen</a:t>
            </a:r>
            <a:r>
              <a:rPr lang="fr-FR" dirty="0"/>
              <a:t>, </a:t>
            </a:r>
            <a:r>
              <a:rPr lang="fr-FR" dirty="0" err="1" smtClean="0"/>
              <a:t>Kamma</a:t>
            </a:r>
            <a:r>
              <a:rPr lang="fr-FR" dirty="0"/>
              <a:t> &amp; </a:t>
            </a:r>
            <a:r>
              <a:rPr lang="fr-FR" dirty="0" smtClean="0"/>
              <a:t>Larsen : …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229328" y="687219"/>
            <a:ext cx="65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*  22</a:t>
            </a:r>
          </a:p>
          <a:p>
            <a:r>
              <a:rPr lang="fr-FR" dirty="0"/>
              <a:t> </a:t>
            </a:r>
            <a:r>
              <a:rPr lang="fr-FR" dirty="0" smtClean="0"/>
              <a:t>  22</a:t>
            </a:r>
          </a:p>
          <a:p>
            <a:r>
              <a:rPr lang="fr-FR" u="sng" dirty="0"/>
              <a:t> </a:t>
            </a:r>
            <a:r>
              <a:rPr lang="fr-FR" u="sng" dirty="0" smtClean="0"/>
              <a:t>22 .</a:t>
            </a:r>
          </a:p>
          <a:p>
            <a:r>
              <a:rPr lang="fr-FR" dirty="0"/>
              <a:t> </a:t>
            </a:r>
            <a:r>
              <a:rPr lang="fr-FR" dirty="0" smtClean="0"/>
              <a:t>242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605900" y="550021"/>
            <a:ext cx="954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 1…1</a:t>
            </a:r>
          </a:p>
          <a:p>
            <a:r>
              <a:rPr lang="fr-FR" u="sng" dirty="0" smtClean="0"/>
              <a:t> *  2…2</a:t>
            </a:r>
          </a:p>
          <a:p>
            <a:r>
              <a:rPr lang="fr-FR" dirty="0"/>
              <a:t> </a:t>
            </a:r>
            <a:r>
              <a:rPr lang="fr-FR" dirty="0" smtClean="0"/>
              <a:t>   2…2</a:t>
            </a:r>
          </a:p>
          <a:p>
            <a:r>
              <a:rPr lang="fr-FR" dirty="0"/>
              <a:t> </a:t>
            </a:r>
            <a:r>
              <a:rPr lang="fr-FR" dirty="0" smtClean="0">
                <a:sym typeface="MT Extra" panose="05050102010205020202" pitchFamily="18" charset="2"/>
              </a:rPr>
              <a:t>  </a:t>
            </a:r>
            <a:endParaRPr lang="fr-FR" dirty="0" smtClean="0"/>
          </a:p>
          <a:p>
            <a:r>
              <a:rPr lang="fr-FR" u="sng" dirty="0" smtClean="0"/>
              <a:t>2…2 ...</a:t>
            </a:r>
          </a:p>
          <a:p>
            <a:r>
              <a:rPr lang="fr-FR" dirty="0" smtClean="0"/>
              <a:t>…8642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95919" y="1067191"/>
            <a:ext cx="830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do</a:t>
            </a:r>
            <a:endParaRPr lang="fr-FR" sz="1400" dirty="0"/>
          </a:p>
        </p:txBody>
      </p:sp>
      <p:grpSp>
        <p:nvGrpSpPr>
          <p:cNvPr id="16" name="Groupe 15"/>
          <p:cNvGrpSpPr/>
          <p:nvPr/>
        </p:nvGrpSpPr>
        <p:grpSpPr>
          <a:xfrm>
            <a:off x="2103623" y="1229944"/>
            <a:ext cx="953978" cy="434899"/>
            <a:chOff x="1907704" y="2289288"/>
            <a:chExt cx="953978" cy="434899"/>
          </a:xfrm>
        </p:grpSpPr>
        <p:cxnSp>
          <p:nvCxnSpPr>
            <p:cNvPr id="17" name="Connecteur droit 16"/>
            <p:cNvCxnSpPr/>
            <p:nvPr/>
          </p:nvCxnSpPr>
          <p:spPr>
            <a:xfrm flipH="1">
              <a:off x="1907704" y="2505722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2087724" y="2491321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H="1">
              <a:off x="2519772" y="251414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2699792" y="249974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>
              <a:off x="2378976" y="2289288"/>
              <a:ext cx="320816" cy="202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 flipV="1">
              <a:off x="2105726" y="2289288"/>
              <a:ext cx="273250" cy="195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e 112"/>
          <p:cNvGrpSpPr/>
          <p:nvPr/>
        </p:nvGrpSpPr>
        <p:grpSpPr>
          <a:xfrm>
            <a:off x="5752173" y="1145018"/>
            <a:ext cx="1471163" cy="583437"/>
            <a:chOff x="5556254" y="2204362"/>
            <a:chExt cx="1471163" cy="583437"/>
          </a:xfrm>
        </p:grpSpPr>
        <p:cxnSp>
          <p:nvCxnSpPr>
            <p:cNvPr id="114" name="Connecteur droit 113"/>
            <p:cNvCxnSpPr/>
            <p:nvPr/>
          </p:nvCxnSpPr>
          <p:spPr>
            <a:xfrm flipH="1">
              <a:off x="5669122" y="2455090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/>
            <p:nvPr/>
          </p:nvCxnSpPr>
          <p:spPr>
            <a:xfrm>
              <a:off x="5849142" y="2440689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 flipH="1">
              <a:off x="5556254" y="2457941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/>
            <p:nvPr/>
          </p:nvCxnSpPr>
          <p:spPr>
            <a:xfrm>
              <a:off x="5861206" y="2439839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ZoneTexte 117"/>
            <p:cNvSpPr txBox="1"/>
            <p:nvPr/>
          </p:nvSpPr>
          <p:spPr>
            <a:xfrm>
              <a:off x="5661874" y="244924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19" name="Connecteur droit 118"/>
            <p:cNvCxnSpPr/>
            <p:nvPr/>
          </p:nvCxnSpPr>
          <p:spPr>
            <a:xfrm flipH="1">
              <a:off x="6561424" y="2445327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119"/>
            <p:cNvCxnSpPr/>
            <p:nvPr/>
          </p:nvCxnSpPr>
          <p:spPr>
            <a:xfrm>
              <a:off x="6741444" y="2430926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eur droit 120"/>
            <p:cNvCxnSpPr/>
            <p:nvPr/>
          </p:nvCxnSpPr>
          <p:spPr>
            <a:xfrm flipH="1">
              <a:off x="6448556" y="2448178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/>
            <p:cNvCxnSpPr/>
            <p:nvPr/>
          </p:nvCxnSpPr>
          <p:spPr>
            <a:xfrm>
              <a:off x="6753508" y="2430076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ZoneTexte 122"/>
            <p:cNvSpPr txBox="1"/>
            <p:nvPr/>
          </p:nvSpPr>
          <p:spPr>
            <a:xfrm>
              <a:off x="6554176" y="24394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24" name="Connecteur droit 123"/>
            <p:cNvCxnSpPr>
              <a:stCxn id="118" idx="0"/>
            </p:cNvCxnSpPr>
            <p:nvPr/>
          </p:nvCxnSpPr>
          <p:spPr>
            <a:xfrm flipV="1">
              <a:off x="5856799" y="2236468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/>
            <p:cNvCxnSpPr>
              <a:stCxn id="123" idx="0"/>
            </p:cNvCxnSpPr>
            <p:nvPr/>
          </p:nvCxnSpPr>
          <p:spPr>
            <a:xfrm flipH="1" flipV="1">
              <a:off x="6272606" y="2232957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ZoneTexte 125"/>
            <p:cNvSpPr txBox="1"/>
            <p:nvPr/>
          </p:nvSpPr>
          <p:spPr>
            <a:xfrm>
              <a:off x="6108336" y="220436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sp>
        <p:nvSpPr>
          <p:cNvPr id="127" name="Ellipse 126"/>
          <p:cNvSpPr/>
          <p:nvPr/>
        </p:nvSpPr>
        <p:spPr>
          <a:xfrm>
            <a:off x="4460458" y="1165421"/>
            <a:ext cx="1251893" cy="841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ZoneTexte 128"/>
          <p:cNvSpPr txBox="1"/>
          <p:nvPr/>
        </p:nvSpPr>
        <p:spPr>
          <a:xfrm>
            <a:off x="5741542" y="171074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Quadratique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31" name="Ellipse 130"/>
          <p:cNvSpPr/>
          <p:nvPr/>
        </p:nvSpPr>
        <p:spPr>
          <a:xfrm>
            <a:off x="1167519" y="1279667"/>
            <a:ext cx="788453" cy="555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space réservé du contenu 1"/>
          <p:cNvSpPr txBox="1">
            <a:spLocks/>
          </p:cNvSpPr>
          <p:nvPr/>
        </p:nvSpPr>
        <p:spPr bwMode="gray">
          <a:xfrm>
            <a:off x="107504" y="2247714"/>
            <a:ext cx="5556078" cy="2544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1962 : Anatoly </a:t>
            </a:r>
            <a:r>
              <a:rPr lang="fr-FR" dirty="0" err="1" smtClean="0"/>
              <a:t>Karatsuba</a:t>
            </a:r>
            <a:r>
              <a:rPr lang="fr-FR" dirty="0" smtClean="0"/>
              <a:t> :                     n</a:t>
            </a:r>
            <a:r>
              <a:rPr lang="fr-FR" baseline="30000" dirty="0" smtClean="0"/>
              <a:t>log</a:t>
            </a:r>
            <a:r>
              <a:rPr lang="fr-FR" sz="1100" baseline="14000" dirty="0" smtClean="0"/>
              <a:t>2</a:t>
            </a:r>
            <a:r>
              <a:rPr lang="fr-FR" baseline="30000" dirty="0" smtClean="0"/>
              <a:t>3</a:t>
            </a:r>
            <a:r>
              <a:rPr lang="fr-FR" dirty="0" smtClean="0"/>
              <a:t>    </a:t>
            </a:r>
            <a:r>
              <a:rPr lang="fr-FR" dirty="0" smtClean="0">
                <a:sym typeface="Symbol" panose="05050102010706020507" pitchFamily="18" charset="2"/>
              </a:rPr>
              <a:t></a:t>
            </a:r>
            <a:r>
              <a:rPr lang="fr-FR" dirty="0" smtClean="0"/>
              <a:t>   n</a:t>
            </a:r>
            <a:r>
              <a:rPr lang="fr-FR" baseline="30000" dirty="0" smtClean="0"/>
              <a:t>1.585</a:t>
            </a:r>
            <a:r>
              <a:rPr lang="fr-FR" dirty="0" smtClean="0"/>
              <a:t>   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073387" y="2118433"/>
            <a:ext cx="1186201" cy="15097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710000" y="2860293"/>
            <a:ext cx="1398165" cy="18684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422073" y="2834740"/>
            <a:ext cx="1287927" cy="18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0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9" grpId="0" build="p"/>
      <p:bldP spid="14" grpId="0"/>
      <p:bldP spid="15" grpId="0"/>
      <p:bldP spid="127" grpId="0" animBg="1"/>
      <p:bldP spid="129" grpId="0"/>
      <p:bldP spid="13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Primalité et factorisation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15516" y="735546"/>
            <a:ext cx="8136904" cy="2304256"/>
          </a:xfrm>
        </p:spPr>
        <p:txBody>
          <a:bodyPr/>
          <a:lstStyle/>
          <a:p>
            <a:r>
              <a:rPr lang="fr-FR" dirty="0" smtClean="0"/>
              <a:t>N = 23 : premier ou composé ?</a:t>
            </a:r>
          </a:p>
          <a:p>
            <a:pPr lvl="1"/>
            <a:r>
              <a:rPr lang="fr-FR" dirty="0" smtClean="0"/>
              <a:t>Divisible par 2 ?</a:t>
            </a:r>
          </a:p>
          <a:p>
            <a:pPr lvl="1"/>
            <a:r>
              <a:rPr lang="fr-FR" dirty="0" smtClean="0"/>
              <a:t>Divisible par 3 ?</a:t>
            </a:r>
          </a:p>
          <a:p>
            <a:pPr lvl="1"/>
            <a:r>
              <a:rPr lang="fr-FR" dirty="0" smtClean="0"/>
              <a:t>Divisible par 4 ?</a:t>
            </a:r>
          </a:p>
          <a:p>
            <a:pPr lvl="2"/>
            <a:r>
              <a:rPr lang="fr-FR" dirty="0" smtClean="0"/>
              <a:t>Pas besoin !!!!</a:t>
            </a:r>
          </a:p>
          <a:p>
            <a:pPr lvl="1"/>
            <a:r>
              <a:rPr lang="fr-FR" dirty="0" smtClean="0"/>
              <a:t>Divisible par 5 ?</a:t>
            </a:r>
          </a:p>
          <a:p>
            <a:pPr lvl="2"/>
            <a:r>
              <a:rPr lang="fr-FR" dirty="0" smtClean="0"/>
              <a:t>Pas besoin !!!!</a:t>
            </a:r>
            <a:endParaRPr lang="fr-FR" dirty="0"/>
          </a:p>
          <a:p>
            <a:r>
              <a:rPr lang="fr-FR" dirty="0" err="1" smtClean="0"/>
              <a:t>Algo</a:t>
            </a:r>
            <a:r>
              <a:rPr lang="fr-FR" dirty="0" smtClean="0"/>
              <a:t> ‘naïf’ : divisibilité par 2, puis par tous les impairs </a:t>
            </a:r>
            <a:r>
              <a:rPr lang="fr-FR" dirty="0" smtClean="0">
                <a:sym typeface="Symbol" panose="05050102010706020507" pitchFamily="18" charset="2"/>
              </a:rPr>
              <a:t></a:t>
            </a:r>
            <a:r>
              <a:rPr lang="fr-FR" dirty="0" smtClean="0"/>
              <a:t> </a:t>
            </a:r>
            <a:r>
              <a:rPr lang="fr-FR" dirty="0" smtClean="0">
                <a:sym typeface="Symbol" panose="05050102010706020507" pitchFamily="18" charset="2"/>
              </a:rPr>
              <a:t>N</a:t>
            </a:r>
          </a:p>
          <a:p>
            <a:pPr lvl="1"/>
            <a:r>
              <a:rPr lang="fr-FR" dirty="0" err="1" smtClean="0">
                <a:sym typeface="Symbol" panose="05050102010706020507" pitchFamily="18" charset="2"/>
              </a:rPr>
              <a:t>Algo</a:t>
            </a:r>
            <a:r>
              <a:rPr lang="fr-FR" dirty="0" smtClean="0">
                <a:sym typeface="Symbol" panose="05050102010706020507" pitchFamily="18" charset="2"/>
              </a:rPr>
              <a:t> ‘brute force’ : divisibilité par 2 … N-1</a:t>
            </a:r>
            <a:endParaRPr lang="fr-FR" dirty="0">
              <a:sym typeface="Symbol" panose="05050102010706020507" pitchFamily="18" charset="2"/>
            </a:endParaRPr>
          </a:p>
          <a:p>
            <a:r>
              <a:rPr lang="fr-FR" dirty="0" smtClean="0">
                <a:sym typeface="Symbol" panose="05050102010706020507" pitchFamily="18" charset="2"/>
              </a:rPr>
              <a:t>Polynomial ?</a:t>
            </a:r>
          </a:p>
          <a:p>
            <a:pPr lvl="1"/>
            <a:r>
              <a:rPr lang="fr-FR" dirty="0" smtClean="0">
                <a:sym typeface="Symbol" panose="05050102010706020507" pitchFamily="18" charset="2"/>
              </a:rPr>
              <a:t>N  2</a:t>
            </a:r>
            <a:r>
              <a:rPr lang="fr-FR" baseline="30000" dirty="0" smtClean="0">
                <a:sym typeface="Symbol" panose="05050102010706020507" pitchFamily="18" charset="2"/>
              </a:rPr>
              <a:t>n</a:t>
            </a:r>
            <a:r>
              <a:rPr lang="fr-FR" dirty="0" smtClean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fr-FR" dirty="0">
                <a:sym typeface="Symbol" panose="05050102010706020507" pitchFamily="18" charset="2"/>
              </a:rPr>
              <a:t></a:t>
            </a:r>
            <a:r>
              <a:rPr lang="fr-FR" dirty="0" smtClean="0">
                <a:sym typeface="Symbol" panose="05050102010706020507" pitchFamily="18" charset="2"/>
              </a:rPr>
              <a:t>N = (</a:t>
            </a:r>
            <a:r>
              <a:rPr lang="fr-FR" dirty="0">
                <a:sym typeface="Symbol" panose="05050102010706020507" pitchFamily="18" charset="2"/>
              </a:rPr>
              <a:t>2</a:t>
            </a:r>
            <a:r>
              <a:rPr lang="fr-FR" baseline="30000" dirty="0">
                <a:sym typeface="Symbol" panose="05050102010706020507" pitchFamily="18" charset="2"/>
              </a:rPr>
              <a:t>n</a:t>
            </a:r>
            <a:r>
              <a:rPr lang="fr-FR" dirty="0" smtClean="0">
                <a:sym typeface="Symbol" panose="05050102010706020507" pitchFamily="18" charset="2"/>
              </a:rPr>
              <a:t>)</a:t>
            </a:r>
            <a:r>
              <a:rPr lang="fr-FR" baseline="30000" dirty="0" smtClean="0">
                <a:sym typeface="Symbol" panose="05050102010706020507" pitchFamily="18" charset="2"/>
              </a:rPr>
              <a:t>1/2</a:t>
            </a:r>
            <a:r>
              <a:rPr lang="fr-FR" dirty="0" smtClean="0">
                <a:sym typeface="Symbol" panose="05050102010706020507" pitchFamily="18" charset="2"/>
              </a:rPr>
              <a:t> = (2</a:t>
            </a:r>
            <a:r>
              <a:rPr lang="fr-FR" baseline="30000" dirty="0" smtClean="0">
                <a:sym typeface="Symbol" panose="05050102010706020507" pitchFamily="18" charset="2"/>
              </a:rPr>
              <a:t>1/2</a:t>
            </a:r>
            <a:r>
              <a:rPr lang="fr-FR" dirty="0" smtClean="0">
                <a:sym typeface="Symbol" panose="05050102010706020507" pitchFamily="18" charset="2"/>
              </a:rPr>
              <a:t>)</a:t>
            </a:r>
            <a:r>
              <a:rPr lang="fr-FR" baseline="30000" dirty="0" smtClean="0">
                <a:sym typeface="Symbol" panose="05050102010706020507" pitchFamily="18" charset="2"/>
              </a:rPr>
              <a:t>n</a:t>
            </a:r>
            <a:r>
              <a:rPr lang="fr-FR" dirty="0" smtClean="0">
                <a:sym typeface="Symbol" panose="05050102010706020507" pitchFamily="18" charset="2"/>
              </a:rPr>
              <a:t> </a:t>
            </a:r>
            <a:r>
              <a:rPr lang="fr-FR" dirty="0">
                <a:sym typeface="Symbol" panose="05050102010706020507" pitchFamily="18" charset="2"/>
              </a:rPr>
              <a:t> </a:t>
            </a:r>
            <a:r>
              <a:rPr lang="fr-FR" dirty="0" smtClean="0">
                <a:sym typeface="Symbol" panose="05050102010706020507" pitchFamily="18" charset="2"/>
              </a:rPr>
              <a:t>1.414</a:t>
            </a:r>
            <a:r>
              <a:rPr lang="fr-FR" baseline="30000" dirty="0" smtClean="0">
                <a:sym typeface="Symbol" panose="05050102010706020507" pitchFamily="18" charset="2"/>
              </a:rPr>
              <a:t>n</a:t>
            </a:r>
            <a:endParaRPr lang="fr-FR" dirty="0" smtClean="0"/>
          </a:p>
        </p:txBody>
      </p:sp>
      <p:sp>
        <p:nvSpPr>
          <p:cNvPr id="3" name="ZoneTexte 2"/>
          <p:cNvSpPr txBox="1"/>
          <p:nvPr/>
        </p:nvSpPr>
        <p:spPr>
          <a:xfrm>
            <a:off x="3023828" y="79088"/>
            <a:ext cx="6084676" cy="156966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 </a:t>
            </a:r>
            <a:r>
              <a:rPr lang="en-US" sz="1200" dirty="0" err="1" smtClean="0"/>
              <a:t>problème</a:t>
            </a:r>
            <a:r>
              <a:rPr lang="en-US" sz="1200" dirty="0" smtClean="0"/>
              <a:t> de </a:t>
            </a:r>
            <a:r>
              <a:rPr lang="en-US" sz="1200" dirty="0" err="1" smtClean="0"/>
              <a:t>distinguer</a:t>
            </a:r>
            <a:r>
              <a:rPr lang="en-US" sz="1200" dirty="0" smtClean="0"/>
              <a:t> les </a:t>
            </a:r>
            <a:r>
              <a:rPr lang="en-US" sz="1200" dirty="0" err="1" smtClean="0"/>
              <a:t>nombres</a:t>
            </a:r>
            <a:r>
              <a:rPr lang="en-US" sz="1200" dirty="0" smtClean="0"/>
              <a:t> premiers des </a:t>
            </a:r>
            <a:r>
              <a:rPr lang="en-US" sz="1200" dirty="0" err="1" smtClean="0"/>
              <a:t>composés</a:t>
            </a:r>
            <a:r>
              <a:rPr lang="en-US" sz="1200" dirty="0" smtClean="0"/>
              <a:t> et de </a:t>
            </a:r>
            <a:r>
              <a:rPr lang="en-US" sz="1200" dirty="0" err="1" smtClean="0"/>
              <a:t>décomposer</a:t>
            </a:r>
            <a:r>
              <a:rPr lang="en-US" sz="1200" dirty="0" smtClean="0"/>
              <a:t> </a:t>
            </a:r>
            <a:r>
              <a:rPr lang="en-US" sz="1200" dirty="0" err="1" smtClean="0"/>
              <a:t>ces</a:t>
            </a:r>
            <a:r>
              <a:rPr lang="en-US" sz="1200" dirty="0" smtClean="0"/>
              <a:t> </a:t>
            </a:r>
            <a:r>
              <a:rPr lang="en-US" sz="1200" dirty="0" err="1" smtClean="0"/>
              <a:t>derniers</a:t>
            </a:r>
            <a:r>
              <a:rPr lang="en-US" sz="1200" dirty="0" smtClean="0"/>
              <a:t>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facteurs</a:t>
            </a:r>
            <a:r>
              <a:rPr lang="en-US" sz="1200" dirty="0" smtClean="0"/>
              <a:t> premiers </a:t>
            </a:r>
            <a:r>
              <a:rPr lang="en-US" sz="1200" dirty="0" err="1" smtClean="0"/>
              <a:t>est</a:t>
            </a:r>
            <a:r>
              <a:rPr lang="en-US" sz="1200" dirty="0" smtClean="0"/>
              <a:t> … un des plus </a:t>
            </a:r>
            <a:r>
              <a:rPr lang="en-US" sz="1200" dirty="0" err="1" smtClean="0"/>
              <a:t>importants</a:t>
            </a:r>
            <a:r>
              <a:rPr lang="en-US" sz="1200" dirty="0" smtClean="0"/>
              <a:t> et </a:t>
            </a:r>
            <a:r>
              <a:rPr lang="en-US" sz="1200" dirty="0" err="1" smtClean="0"/>
              <a:t>utiles</a:t>
            </a:r>
            <a:r>
              <a:rPr lang="en-US" sz="1200" dirty="0" smtClean="0"/>
              <a:t>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arithmétique</a:t>
            </a:r>
            <a:r>
              <a:rPr lang="en-US" sz="1200" dirty="0" smtClean="0"/>
              <a:t>.</a:t>
            </a:r>
            <a:endParaRPr lang="en-US" sz="1200" dirty="0"/>
          </a:p>
          <a:p>
            <a:endParaRPr lang="en-US" sz="1200" dirty="0" smtClean="0"/>
          </a:p>
          <a:p>
            <a:r>
              <a:rPr lang="en-US" sz="1200" dirty="0" err="1" smtClean="0"/>
              <a:t>Néanmoins</a:t>
            </a:r>
            <a:r>
              <a:rPr lang="en-US" sz="1200" dirty="0" smtClean="0"/>
              <a:t> nous </a:t>
            </a:r>
            <a:r>
              <a:rPr lang="en-US" sz="1200" dirty="0" err="1" smtClean="0"/>
              <a:t>devons</a:t>
            </a:r>
            <a:r>
              <a:rPr lang="en-US" sz="1200" dirty="0" smtClean="0"/>
              <a:t> </a:t>
            </a:r>
            <a:r>
              <a:rPr lang="en-US" sz="1200" dirty="0" err="1" smtClean="0"/>
              <a:t>admettre</a:t>
            </a:r>
            <a:r>
              <a:rPr lang="en-US" sz="1200" dirty="0" smtClean="0"/>
              <a:t> que </a:t>
            </a:r>
            <a:r>
              <a:rPr lang="en-US" sz="1200" dirty="0" err="1" smtClean="0"/>
              <a:t>toutes</a:t>
            </a:r>
            <a:r>
              <a:rPr lang="en-US" sz="1200" dirty="0" smtClean="0"/>
              <a:t> les </a:t>
            </a:r>
            <a:r>
              <a:rPr lang="en-US" sz="1200" dirty="0" err="1" smtClean="0"/>
              <a:t>méthodes</a:t>
            </a:r>
            <a:r>
              <a:rPr lang="en-US" sz="1200" dirty="0" smtClean="0"/>
              <a:t> … </a:t>
            </a:r>
            <a:r>
              <a:rPr lang="en-US" sz="1200" dirty="0" err="1" smtClean="0"/>
              <a:t>sont</a:t>
            </a:r>
            <a:r>
              <a:rPr lang="en-US" sz="1200" dirty="0" smtClean="0"/>
              <a:t> </a:t>
            </a:r>
            <a:r>
              <a:rPr lang="en-US" sz="1200" dirty="0" err="1" smtClean="0"/>
              <a:t>tellement</a:t>
            </a:r>
            <a:r>
              <a:rPr lang="en-US" sz="1200" dirty="0" smtClean="0"/>
              <a:t> </a:t>
            </a:r>
            <a:r>
              <a:rPr lang="en-US" sz="1200" dirty="0" err="1" smtClean="0"/>
              <a:t>laborieuses</a:t>
            </a:r>
            <a:r>
              <a:rPr lang="en-US" sz="1200" dirty="0" smtClean="0"/>
              <a:t> … </a:t>
            </a:r>
            <a:r>
              <a:rPr lang="en-US" sz="1200" dirty="0" err="1" smtClean="0"/>
              <a:t>elles</a:t>
            </a:r>
            <a:r>
              <a:rPr lang="en-US" sz="1200" dirty="0" smtClean="0"/>
              <a:t> </a:t>
            </a:r>
            <a:r>
              <a:rPr lang="en-US" sz="1200" dirty="0" err="1" smtClean="0"/>
              <a:t>arrivent</a:t>
            </a:r>
            <a:r>
              <a:rPr lang="en-US" sz="1200" dirty="0" smtClean="0"/>
              <a:t> </a:t>
            </a:r>
            <a:r>
              <a:rPr lang="en-US" sz="1200" dirty="0"/>
              <a:t>à</a:t>
            </a:r>
            <a:r>
              <a:rPr lang="en-US" sz="1200" dirty="0" smtClean="0"/>
              <a:t> bout de la patience du </a:t>
            </a:r>
            <a:r>
              <a:rPr lang="en-US" sz="1200" dirty="0" err="1" smtClean="0"/>
              <a:t>calculateur</a:t>
            </a:r>
            <a:r>
              <a:rPr lang="en-US" sz="1200" dirty="0" smtClean="0"/>
              <a:t> le plus </a:t>
            </a:r>
            <a:r>
              <a:rPr lang="en-US" sz="1200" dirty="0" err="1" smtClean="0"/>
              <a:t>chevronné</a:t>
            </a:r>
            <a:r>
              <a:rPr lang="en-US" sz="1200" dirty="0" smtClean="0"/>
              <a:t> … et ne </a:t>
            </a:r>
            <a:r>
              <a:rPr lang="en-US" sz="1200" dirty="0" err="1" smtClean="0"/>
              <a:t>s’appliquent</a:t>
            </a:r>
            <a:r>
              <a:rPr lang="en-US" sz="1200" dirty="0" smtClean="0"/>
              <a:t> pas du tout aux grands </a:t>
            </a:r>
            <a:r>
              <a:rPr lang="en-US" sz="1200" dirty="0" err="1" smtClean="0"/>
              <a:t>nombres</a:t>
            </a:r>
            <a:r>
              <a:rPr lang="en-US" sz="1200" dirty="0" smtClean="0"/>
              <a:t>.</a:t>
            </a:r>
          </a:p>
          <a:p>
            <a:endParaRPr lang="en-US" sz="1200" dirty="0"/>
          </a:p>
          <a:p>
            <a:r>
              <a:rPr lang="en-US" sz="1200" dirty="0" smtClean="0"/>
              <a:t>C. F. </a:t>
            </a:r>
            <a:r>
              <a:rPr lang="en-US" sz="1200" dirty="0"/>
              <a:t>Gauss, </a:t>
            </a:r>
            <a:r>
              <a:rPr lang="en-US" sz="1200" dirty="0" smtClean="0"/>
              <a:t>art. 329 des </a:t>
            </a:r>
            <a:r>
              <a:rPr lang="fr-FR" sz="1200" dirty="0" err="1" smtClean="0"/>
              <a:t>Disquisitiones</a:t>
            </a:r>
            <a:r>
              <a:rPr lang="fr-FR" sz="1200" dirty="0" smtClean="0"/>
              <a:t> </a:t>
            </a:r>
            <a:r>
              <a:rPr lang="fr-FR" sz="1200" dirty="0" err="1" smtClean="0"/>
              <a:t>arithmeticae</a:t>
            </a:r>
            <a:r>
              <a:rPr lang="fr-FR" sz="1200" dirty="0" smtClean="0"/>
              <a:t>, </a:t>
            </a:r>
            <a:r>
              <a:rPr lang="en-US" sz="1200" dirty="0" smtClean="0"/>
              <a:t>1801</a:t>
            </a:r>
            <a:endParaRPr lang="fr-FR" sz="1200" dirty="0"/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 bwMode="gray">
          <a:xfrm>
            <a:off x="215516" y="3363838"/>
            <a:ext cx="8136904" cy="14401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« N est-il </a:t>
            </a:r>
            <a:r>
              <a:rPr lang="fr-FR" u="sng" dirty="0" smtClean="0"/>
              <a:t>composé</a:t>
            </a:r>
            <a:r>
              <a:rPr lang="fr-FR" dirty="0" smtClean="0"/>
              <a:t> ? » : si OUI, l’</a:t>
            </a:r>
            <a:r>
              <a:rPr lang="fr-FR" dirty="0" err="1" smtClean="0"/>
              <a:t>algo</a:t>
            </a:r>
            <a:r>
              <a:rPr lang="fr-FR" dirty="0" smtClean="0"/>
              <a:t> donne un diviseur : c’est une « </a:t>
            </a:r>
            <a:r>
              <a:rPr lang="fr-FR" dirty="0" smtClean="0">
                <a:solidFill>
                  <a:srgbClr val="FF0000"/>
                </a:solidFill>
              </a:rPr>
              <a:t>preuve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Remarque générale : Une preuve compliquée NE CONVAINC PAS</a:t>
            </a:r>
          </a:p>
          <a:p>
            <a:r>
              <a:rPr lang="fr-FR" dirty="0" smtClean="0"/>
              <a:t>ICI, cette preuve est </a:t>
            </a:r>
            <a:r>
              <a:rPr lang="fr-FR" dirty="0" smtClean="0">
                <a:solidFill>
                  <a:srgbClr val="FF0000"/>
                </a:solidFill>
              </a:rPr>
              <a:t>courte et facilement vérifiable</a:t>
            </a:r>
            <a:r>
              <a:rPr lang="fr-FR" dirty="0" smtClean="0"/>
              <a:t> : c’est un « </a:t>
            </a:r>
            <a:r>
              <a:rPr lang="fr-FR" dirty="0" smtClean="0">
                <a:solidFill>
                  <a:srgbClr val="FF0000"/>
                </a:solidFill>
              </a:rPr>
              <a:t>témoin/certificat</a:t>
            </a:r>
            <a:r>
              <a:rPr lang="fr-FR" dirty="0" smtClean="0"/>
              <a:t> »</a:t>
            </a:r>
          </a:p>
          <a:p>
            <a:pPr lvl="1"/>
            <a:endParaRPr lang="fr-FR" dirty="0" smtClean="0"/>
          </a:p>
          <a:p>
            <a:r>
              <a:rPr lang="fr-FR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questions ayant dans le cas « OUI » un certificat sont dites « OUI-facilement-vérifiables  »</a:t>
            </a:r>
          </a:p>
          <a:p>
            <a:pPr lvl="1"/>
            <a:r>
              <a:rPr lang="fr-FR" dirty="0" smtClean="0"/>
              <a:t>« anti-gros-mytho », « anti-baratineur », « anti-bluffer », « anti-</a:t>
            </a:r>
            <a:r>
              <a:rPr lang="fr-FR" dirty="0" err="1" smtClean="0"/>
              <a:t>prank</a:t>
            </a:r>
            <a:r>
              <a:rPr lang="fr-FR" dirty="0" smtClean="0"/>
              <a:t> », …</a:t>
            </a:r>
          </a:p>
          <a:p>
            <a:pPr lvl="1"/>
            <a:r>
              <a:rPr lang="fr-FR" dirty="0" smtClean="0"/>
              <a:t>« </a:t>
            </a:r>
            <a:r>
              <a:rPr lang="fr-FR" u="sng" dirty="0" smtClean="0">
                <a:solidFill>
                  <a:srgbClr val="FF0000"/>
                </a:solidFill>
              </a:rPr>
              <a:t>NP</a:t>
            </a:r>
            <a:r>
              <a:rPr lang="fr-FR" dirty="0" smtClean="0"/>
              <a:t> » : dans 10 slides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43508" y="3015107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****  SPOILER ALERT  ****  SPOILER ALERT  ****  SPOILER ALERT  ****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65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9" grpId="0" build="p" bldLvl="2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Colorons les graphes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779912" y="0"/>
            <a:ext cx="2448272" cy="233196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465432" y="15466"/>
            <a:ext cx="2679076" cy="21958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79512" y="2617830"/>
            <a:ext cx="4784595" cy="2168558"/>
          </a:xfrm>
          <a:prstGeom prst="rect">
            <a:avLst/>
          </a:prstGeom>
        </p:spPr>
      </p:pic>
      <p:sp>
        <p:nvSpPr>
          <p:cNvPr id="14" name="Espace réservé du contenu 1"/>
          <p:cNvSpPr txBox="1">
            <a:spLocks/>
          </p:cNvSpPr>
          <p:nvPr/>
        </p:nvSpPr>
        <p:spPr bwMode="gray">
          <a:xfrm>
            <a:off x="250825" y="779729"/>
            <a:ext cx="2900639" cy="20199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« C/G est-il 4-coloriable ? »</a:t>
            </a:r>
          </a:p>
          <a:p>
            <a:endParaRPr lang="fr-FR" dirty="0"/>
          </a:p>
          <a:p>
            <a:r>
              <a:rPr lang="fr-FR" dirty="0" smtClean="0"/>
              <a:t>Polynomial 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 4*4* … * 4     </a:t>
            </a:r>
            <a:r>
              <a:rPr lang="fr-FR" dirty="0">
                <a:sym typeface="Wingdings" panose="05000000000000000000" pitchFamily="2" charset="2"/>
              </a:rPr>
              <a:t></a:t>
            </a:r>
            <a:endParaRPr lang="fr-FR" dirty="0"/>
          </a:p>
          <a:p>
            <a:endParaRPr lang="fr-FR" dirty="0" smtClean="0"/>
          </a:p>
          <a:p>
            <a:r>
              <a:rPr lang="fr-FR" dirty="0"/>
              <a:t>Anti-gros-mytho ?</a:t>
            </a:r>
          </a:p>
          <a:p>
            <a:pPr lvl="1"/>
            <a:r>
              <a:rPr lang="fr-FR" dirty="0"/>
              <a:t> certificat = coloriage    </a:t>
            </a:r>
            <a:r>
              <a:rPr lang="fr-FR" dirty="0">
                <a:sym typeface="Wingdings" panose="05000000000000000000" pitchFamily="2" charset="2"/>
              </a:rPr>
              <a:t>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Quid de la question opposée ?</a:t>
            </a:r>
          </a:p>
        </p:txBody>
      </p:sp>
      <p:sp>
        <p:nvSpPr>
          <p:cNvPr id="16" name="Espace réservé du contenu 1"/>
          <p:cNvSpPr txBox="1">
            <a:spLocks/>
          </p:cNvSpPr>
          <p:nvPr/>
        </p:nvSpPr>
        <p:spPr bwMode="gray">
          <a:xfrm>
            <a:off x="5328084" y="2907046"/>
            <a:ext cx="3708412" cy="15222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‘Sudoku’ sous-traité à ‘Coloriage’</a:t>
            </a:r>
          </a:p>
          <a:p>
            <a:pPr lvl="1"/>
            <a:r>
              <a:rPr lang="fr-FR" dirty="0" smtClean="0"/>
              <a:t>… réduit à …</a:t>
            </a:r>
          </a:p>
          <a:p>
            <a:pPr lvl="1"/>
            <a:r>
              <a:rPr lang="fr-FR" dirty="0" smtClean="0"/>
              <a:t>‘Coloriage’ est plus fort que ‘Sudoku’</a:t>
            </a:r>
          </a:p>
          <a:p>
            <a:endParaRPr lang="fr-FR" dirty="0"/>
          </a:p>
          <a:p>
            <a:r>
              <a:rPr lang="fr-FR" dirty="0" smtClean="0"/>
              <a:t>Sous-traitance </a:t>
            </a:r>
            <a:r>
              <a:rPr lang="fr-FR" dirty="0"/>
              <a:t>‘polynomiale’</a:t>
            </a:r>
          </a:p>
          <a:p>
            <a:pPr marL="180000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L’écriture du cahier des charges est polynomiale</a:t>
            </a:r>
          </a:p>
          <a:p>
            <a:pPr lvl="1">
              <a:buFont typeface="Wingdings" panose="05000000000000000000" pitchFamily="2" charset="2"/>
              <a:buChar char="ß"/>
            </a:pPr>
            <a:r>
              <a:rPr lang="fr-FR" dirty="0"/>
              <a:t>La </a:t>
            </a:r>
            <a:r>
              <a:rPr lang="fr-FR" dirty="0" smtClean="0"/>
              <a:t>réception des travaux </a:t>
            </a:r>
            <a:r>
              <a:rPr lang="fr-FR" dirty="0"/>
              <a:t>est </a:t>
            </a:r>
            <a:r>
              <a:rPr lang="fr-FR" dirty="0" smtClean="0"/>
              <a:t>polynomiale</a:t>
            </a:r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97540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2"/>
      <p:bldP spid="16" grpId="0" build="p" bldLvl="2"/>
    </p:bldLst>
  </p:timing>
</p:sld>
</file>

<file path=ppt/theme/theme1.xml><?xml version="1.0" encoding="utf-8"?>
<a:theme xmlns:a="http://schemas.openxmlformats.org/drawingml/2006/main" name="SAFRAN_Bleu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FRAN_Orange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FRAN_Vert_foncé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AFRAN_Vert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5067D6-368B-4516-B21D-983CC95ABB8B}">
  <we:reference id="wa104380121" version="2.0.0.0" store="fr-F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RollupImage xmlns="http://schemas.microsoft.com/sharepoint/v3">&lt;img alt="" src="/com/Sagem/PracticalInfo/DocumentModels/PublishingImages/ppt_fr.jpg" style="BORDER&amp;#58;0px solid;" /&gt;</PublishingRollupImage>
    <j0d00d49c94f4a41889fe0a90686fcf3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Modèle de PowerPoint</TermName>
          <TermId xmlns="http://schemas.microsoft.com/office/infopath/2007/PartnerControls">80c833d3-038d-45cb-b65f-a8d2234b6314</TermId>
        </TermInfo>
      </Terms>
    </j0d00d49c94f4a41889fe0a90686fcf3>
    <SharePoint_Group_Language xmlns="594212a7-a8eb-497d-bd6b-0e3a174923ee">0</SharePoint_Group_Language>
    <fd69f967cfe64500a3ea9d72cb3281b0 xmlns="594212a7-a8eb-497d-bd6b-0e3a174923ee">
      <Terms xmlns="http://schemas.microsoft.com/office/infopath/2007/PartnerControls"/>
    </fd69f967cfe64500a3ea9d72cb3281b0>
    <TaxCatchAllLabel xmlns="594212a7-a8eb-497d-bd6b-0e3a174923ee"/>
    <SAF_RollupImageUrl xmlns="594212a7-a8eb-497d-bd6b-0e3a174923ee">/com/Sagem/PracticalInfo/DocumentModels/PublishingImages/ppt_fr.jpg</SAF_RollupImageUrl>
    <m7fd08401b3947dfa98de00fecb0dae1 xmlns="594212a7-a8eb-497d-bd6b-0e3a174923ee">
      <Terms xmlns="http://schemas.microsoft.com/office/infopath/2007/PartnerControls"/>
    </m7fd08401b3947dfa98de00fecb0dae1>
    <bf182a5ee3d048a18e411565aa2e2f45 xmlns="594212a7-a8eb-497d-bd6b-0e3a174923ee">
      <Terms xmlns="http://schemas.microsoft.com/office/infopath/2007/PartnerControls"/>
    </bf182a5ee3d048a18e411565aa2e2f45>
    <e52db41c680243efb0b30a61ab228ec7 xmlns="594212a7-a8eb-497d-bd6b-0e3a174923ee">
      <Terms xmlns="http://schemas.microsoft.com/office/infopath/2007/PartnerControls"/>
    </e52db41c680243efb0b30a61ab228ec7>
    <hbb7c253cca74a7eb37893d2c784478e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Société de rang 1</TermName>
          <TermId xmlns="http://schemas.microsoft.com/office/infopath/2007/PartnerControls">153bb90e-11c3-427f-ad6a-31f0311df60b</TermId>
        </TermInfo>
      </Terms>
    </hbb7c253cca74a7eb37893d2c784478e>
    <ad37d51a25df4e05a3b157053c5270a3 xmlns="594212a7-a8eb-497d-bd6b-0e3a174923ee">
      <Terms xmlns="http://schemas.microsoft.com/office/infopath/2007/PartnerControls"/>
    </ad37d51a25df4e05a3b157053c5270a3>
    <TaxCatchAll xmlns="594212a7-a8eb-497d-bd6b-0e3a174923ee">
      <Value>66</Value>
      <Value>3</Value>
      <Value>2</Value>
    </TaxCatchAll>
    <e2fa6dee792b43efac6bb28cb4245109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Safran Electronics and Defense</TermName>
          <TermId xmlns="http://schemas.microsoft.com/office/infopath/2007/PartnerControls">09be7f39-4113-4616-9cb0-773043a7aa11</TermId>
        </TermInfo>
      </Terms>
    </e2fa6dee792b43efac6bb28cb4245109>
    <l0cedefb36e74dc2b968aa0e806ff5e3 xmlns="594212a7-a8eb-497d-bd6b-0e3a174923ee">
      <Terms xmlns="http://schemas.microsoft.com/office/infopath/2007/PartnerControls"/>
    </l0cedefb36e74dc2b968aa0e806ff5e3>
    <TaxKeywordTaxHTField xmlns="594212a7-a8eb-497d-bd6b-0e3a174923ee">
      <Terms xmlns="http://schemas.microsoft.com/office/infopath/2007/PartnerControls"/>
    </TaxKeywordTaxHTField>
    <a825e358ec1643889847765ed6ff8a73 xmlns="594212a7-a8eb-497d-bd6b-0e3a174923ee">
      <Terms xmlns="http://schemas.microsoft.com/office/infopath/2007/PartnerControls"/>
    </a825e358ec1643889847765ed6ff8a73>
    <Audience xmlns="http://schemas.microsoft.com/sharepoint/v3">b1fcddf0-eb02-40cf-999e-f891355df569;;;;</Audience>
    <SAF_DateDeMiseAJour xmlns="594212a7-a8eb-497d-bd6b-0e3a174923ee">2016-05-18T22:00:00+00:00</SAF_DateDeMiseAJour>
    <SAF_Descriptif xmlns="594212a7-a8eb-497d-bd6b-0e3a174923ee">Modèle de présentation Powerpoint</SAF_Descriptif>
    <caf53a6a65da4c24b32d62b4b62720b3 xmlns="594212a7-a8eb-497d-bd6b-0e3a174923ee">
      <Terms xmlns="http://schemas.microsoft.com/office/infopath/2007/PartnerControls"/>
    </caf53a6a65da4c24b32d62b4b62720b3>
    <SAF_Auteur xmlns="594212a7-a8eb-497d-bd6b-0e3a174923ee" xsi:nil="true"/>
    <SharePoint_Item_Language xmlns="594212a7-a8eb-497d-bd6b-0e3a174923ee">ALL</SharePoint_Item_Languag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Insite document" ma:contentTypeID="0x010100D21E0D47AF3242459E2F63E44FCC089100777D7FF5B336497A8022BDD96D52F2060073A9C0FD6552724BA132B83B91CE397D" ma:contentTypeVersion="58" ma:contentTypeDescription="Create Insite document" ma:contentTypeScope="" ma:versionID="f65cc82e10089ab0f0be1d7b16f82811">
  <xsd:schema xmlns:xsd="http://www.w3.org/2001/XMLSchema" xmlns:xs="http://www.w3.org/2001/XMLSchema" xmlns:p="http://schemas.microsoft.com/office/2006/metadata/properties" xmlns:ns1="http://schemas.microsoft.com/sharepoint/v3" xmlns:ns2="594212a7-a8eb-497d-bd6b-0e3a174923ee" targetNamespace="http://schemas.microsoft.com/office/2006/metadata/properties" ma:root="true" ma:fieldsID="a3d08b64a20d4b59c3188e4df41a755c" ns1:_="" ns2:_="">
    <xsd:import namespace="http://schemas.microsoft.com/sharepoint/v3"/>
    <xsd:import namespace="594212a7-a8eb-497d-bd6b-0e3a174923ee"/>
    <xsd:element name="properties">
      <xsd:complexType>
        <xsd:sequence>
          <xsd:element name="documentManagement">
            <xsd:complexType>
              <xsd:all>
                <xsd:element ref="ns1:Audience"/>
                <xsd:element ref="ns1:PublishingRollupImage" minOccurs="0"/>
                <xsd:element ref="ns2:TaxCatchAll" minOccurs="0"/>
                <xsd:element ref="ns2:TaxCatchAllLabel" minOccurs="0"/>
                <xsd:element ref="ns2:hbb7c253cca74a7eb37893d2c784478e" minOccurs="0"/>
                <xsd:element ref="ns2:e2fa6dee792b43efac6bb28cb4245109" minOccurs="0"/>
                <xsd:element ref="ns2:m7fd08401b3947dfa98de00fecb0dae1" minOccurs="0"/>
                <xsd:element ref="ns2:l0cedefb36e74dc2b968aa0e806ff5e3" minOccurs="0"/>
                <xsd:element ref="ns2:e52db41c680243efb0b30a61ab228ec7" minOccurs="0"/>
                <xsd:element ref="ns2:bf182a5ee3d048a18e411565aa2e2f45" minOccurs="0"/>
                <xsd:element ref="ns2:ad37d51a25df4e05a3b157053c5270a3" minOccurs="0"/>
                <xsd:element ref="ns2:fd69f967cfe64500a3ea9d72cb3281b0" minOccurs="0"/>
                <xsd:element ref="ns2:a825e358ec1643889847765ed6ff8a73" minOccurs="0"/>
                <xsd:element ref="ns2:caf53a6a65da4c24b32d62b4b62720b3" minOccurs="0"/>
                <xsd:element ref="ns2:j0d00d49c94f4a41889fe0a90686fcf3" minOccurs="0"/>
                <xsd:element ref="ns2:SAF_Descriptif"/>
                <xsd:element ref="ns2:SAF_DateDeMiseAJour"/>
                <xsd:element ref="ns2:SAF_Auteur" minOccurs="0"/>
                <xsd:element ref="ns2:SharePoint_Item_Language"/>
                <xsd:element ref="ns2:SharePoint_Group_Language" minOccurs="0"/>
                <xsd:element ref="ns2:SAF_RollupImageUrl" minOccurs="0"/>
                <xsd:element ref="ns2:TaxKeyword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udience" ma:index="8" ma:displayName="Target Audiences" ma:description="Target Audiences is a site column created by the Publishing feature. It is used to specify audiences to which this page will be targeted." ma:internalName="Audience" ma:readOnly="false">
      <xsd:simpleType>
        <xsd:restriction base="dms:Unknown"/>
      </xsd:simpleType>
    </xsd:element>
    <xsd:element name="PublishingRollupImage" ma:index="9" nillable="true" ma:displayName="Rollup image" ma:description="Rollup Image is a site column created by the Publishing feature. It is used on the Page Content Type as the image for the page shown in content roll-ups such as the Content By Search web part." ma:internalName="PublishingRollupImag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4212a7-a8eb-497d-bd6b-0e3a174923e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9065baee-787a-4b2c-9a5f-8c0ff377cc98}" ma:internalName="TaxCatchAll" ma:readOnly="false" ma:showField="CatchAllData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description="" ma:hidden="true" ma:list="{9065baee-787a-4b2c-9a5f-8c0ff377cc98}" ma:internalName="TaxCatchAllLabel" ma:readOnly="false" ma:showField="CatchAllDataLabel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bb7c253cca74a7eb37893d2c784478e" ma:index="12" ma:taxonomy="true" ma:internalName="hbb7c253cca74a7eb37893d2c784478e" ma:taxonomyFieldName="SAF_Perimetre" ma:displayName="Scope" ma:readOnly="false" ma:fieldId="{1bb7c253-cca7-4a7e-b378-93d2c784478e}" ma:sspId="45132351-61c7-4947-8fdd-28b295696121" ma:termSetId="1b45f720-bd19-43cd-a0f9-8331ec2f35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2fa6dee792b43efac6bb28cb4245109" ma:index="14" ma:taxonomy="true" ma:internalName="e2fa6dee792b43efac6bb28cb4245109" ma:taxonomyFieldName="SAF_Company" ma:displayName="Tier-1 company &#10;" ma:readOnly="false" ma:fieldId="{e2fa6dee-792b-43ef-ac6b-b28cb4245109}" ma:sspId="45132351-61c7-4947-8fdd-28b295696121" ma:termSetId="2dac507a-73d1-4662-b862-22cce81597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7fd08401b3947dfa98de00fecb0dae1" ma:index="16" nillable="true" ma:taxonomy="true" ma:internalName="m7fd08401b3947dfa98de00fecb0dae1" ma:taxonomyFieldName="SAF_SubSidiaryLevel1" ma:displayName="Level-1 subsidiary" ma:readOnly="false" ma:fieldId="{67fd0840-1b39-47df-a98d-e00fecb0dae1}" ma:sspId="45132351-61c7-4947-8fdd-28b295696121" ma:termSetId="b2de5a41-99c4-4b96-b173-1181d39d55c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0cedefb36e74dc2b968aa0e806ff5e3" ma:index="18" nillable="true" ma:taxonomy="true" ma:internalName="l0cedefb36e74dc2b968aa0e806ff5e3" ma:taxonomyFieldName="SAF_SubSidiaryLevel2" ma:displayName="Level-2 subsidiary" ma:readOnly="false" ma:fieldId="{50cedefb-36e7-4dc2-b968-aa0e806ff5e3}" ma:sspId="45132351-61c7-4947-8fdd-28b295696121" ma:termSetId="efd3a833-e321-4f7c-82ad-4506f059fe7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52db41c680243efb0b30a61ab228ec7" ma:index="20" nillable="true" ma:taxonomy="true" ma:internalName="e52db41c680243efb0b30a61ab228ec7" ma:taxonomyFieldName="SAF_Site" ma:displayName="Facility" ma:readOnly="false" ma:fieldId="{e52db41c-6802-43ef-b0b3-0a61ab228ec7}" ma:sspId="45132351-61c7-4947-8fdd-28b295696121" ma:termSetId="1e2c52bd-2ad3-4b44-b39c-0928818a65b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f182a5ee3d048a18e411565aa2e2f45" ma:index="22" nillable="true" ma:taxonomy="true" ma:internalName="bf182a5ee3d048a18e411565aa2e2f45" ma:taxonomyFieldName="SAF_Location" ma:displayName="Site" ma:readOnly="false" ma:fieldId="{bf182a5e-e3d0-48a1-8e41-1565aa2e2f45}" ma:sspId="45132351-61c7-4947-8fdd-28b295696121" ma:termSetId="95b63218-de97-4165-820e-29e8a1311d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d37d51a25df4e05a3b157053c5270a3" ma:index="24" nillable="true" ma:taxonomy="true" ma:internalName="ad37d51a25df4e05a3b157053c5270a3" ma:taxonomyFieldName="SAF_CrossOverFunctions" ma:displayName="Group-wide Functions" ma:default="" ma:fieldId="{ad37d51a-25df-4e05-a3b1-57053c5270a3}" ma:taxonomyMulti="true" ma:sspId="45132351-61c7-4947-8fdd-28b295696121" ma:termSetId="3f763b69-121a-4a4d-aeac-562db83cf08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d69f967cfe64500a3ea9d72cb3281b0" ma:index="26" nillable="true" ma:taxonomy="true" ma:internalName="fd69f967cfe64500a3ea9d72cb3281b0" ma:taxonomyFieldName="SAF_Country" ma:displayName="Country" ma:readOnly="false" ma:fieldId="{fd69f967-cfe6-4500-a3ea-9d72cb3281b0}" ma:sspId="45132351-61c7-4947-8fdd-28b295696121" ma:termSetId="f32f2a60-e9a7-4bda-8f61-46c43dbb3ca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825e358ec1643889847765ed6ff8a73" ma:index="28" nillable="true" ma:taxonomy="true" ma:internalName="a825e358ec1643889847765ed6ff8a73" ma:taxonomyFieldName="SAF_BusinessUnit" ma:displayName="Department" ma:readOnly="false" ma:fieldId="{a825e358-ec16-4388-9847-765ed6ff8a73}" ma:sspId="45132351-61c7-4947-8fdd-28b295696121" ma:termSetId="d540ff52-a7c7-403e-9d67-608dad319c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f53a6a65da4c24b32d62b4b62720b3" ma:index="30" nillable="true" ma:taxonomy="true" ma:internalName="caf53a6a65da4c24b32d62b4b62720b3" ma:taxonomyFieldName="SAF_Division" ma:displayName="Division/BU" ma:readOnly="false" ma:fieldId="{caf53a6a-65da-4c24-b32d-62b4b62720b3}" ma:sspId="45132351-61c7-4947-8fdd-28b295696121" ma:termSetId="5f50dbbd-fc38-49a7-84c2-cba8d57801d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d00d49c94f4a41889fe0a90686fcf3" ma:index="32" ma:taxonomy="true" ma:internalName="j0d00d49c94f4a41889fe0a90686fcf3" ma:taxonomyFieldName="SAF_DocumentsType" ma:displayName="Document type " ma:readOnly="false" ma:fieldId="{30d00d49-c94f-4a41-889f-e0a90686fcf3}" ma:sspId="45132351-61c7-4947-8fdd-28b295696121" ma:termSetId="50b2ac5f-3148-4a42-b234-fc348f9b3c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AF_Descriptif" ma:index="34" ma:displayName="Description" ma:internalName="SAF_Descriptif" ma:readOnly="false">
      <xsd:simpleType>
        <xsd:restriction base="dms:Text">
          <xsd:maxLength value="200"/>
        </xsd:restriction>
      </xsd:simpleType>
    </xsd:element>
    <xsd:element name="SAF_DateDeMiseAJour" ma:index="35" ma:displayName="Last updated on" ma:format="DateOnly" ma:internalName="SAF_DateDeMiseAJour" ma:readOnly="false">
      <xsd:simpleType>
        <xsd:restriction base="dms:DateTime"/>
      </xsd:simpleType>
    </xsd:element>
    <xsd:element name="SAF_Auteur" ma:index="36" nillable="true" ma:displayName="Author" ma:internalName="SAF_Auteur" ma:readOnly="false">
      <xsd:simpleType>
        <xsd:restriction base="dms:Note">
          <xsd:maxLength value="255"/>
        </xsd:restriction>
      </xsd:simpleType>
    </xsd:element>
    <xsd:element name="SharePoint_Item_Language" ma:index="37" ma:displayName="Language" ma:default="ALL" ma:format="Dropdown" ma:internalName="SharePoint_Item_Language">
      <xsd:simpleType>
        <xsd:restriction base="dms:Choice">
          <xsd:enumeration value="ALL"/>
          <xsd:enumeration value="EN"/>
          <xsd:enumeration value="FR"/>
        </xsd:restriction>
      </xsd:simpleType>
    </xsd:element>
    <xsd:element name="SharePoint_Group_Language" ma:index="38" nillable="true" ma:displayName="SharePoint_Group_Language" ma:default="0" ma:internalName="SharePoint_Group_Language">
      <xsd:simpleType>
        <xsd:restriction base="dms:Number"/>
      </xsd:simpleType>
    </xsd:element>
    <xsd:element name="SAF_RollupImageUrl" ma:index="39" nillable="true" ma:displayName="URL Image Rollup  " ma:internalName="SAF_RollupImageUrl">
      <xsd:simpleType>
        <xsd:restriction base="dms:Text"/>
      </xsd:simpleType>
    </xsd:element>
    <xsd:element name="TaxKeywordTaxHTField" ma:index="40" nillable="true" ma:taxonomy="true" ma:internalName="TaxKeywordTaxHTField" ma:taxonomyFieldName="TaxKeyword" ma:displayName="Enterprise Keywords" ma:fieldId="{23f27201-bee3-471e-b2e7-b64fd8b7ca38}" ma:taxonomyMulti="true" ma:sspId="00000000-0000-0000-0000-0000000000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45132351-61c7-4947-8fdd-28b295696121" ContentTypeId="0x010100D21E0D47AF3242459E2F63E44FCC089100777D7FF5B336497A8022BDD96D52F206" PreviousValue="false"/>
</file>

<file path=customXml/itemProps1.xml><?xml version="1.0" encoding="utf-8"?>
<ds:datastoreItem xmlns:ds="http://schemas.openxmlformats.org/officeDocument/2006/customXml" ds:itemID="{CDFC1E5D-7D92-42DE-BD9A-3052BDFC67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BB7B86-1A6B-4396-82CD-495CB7635E87}">
  <ds:schemaRefs>
    <ds:schemaRef ds:uri="http://purl.org/dc/dcmitype/"/>
    <ds:schemaRef ds:uri="http://schemas.microsoft.com/sharepoint/v3"/>
    <ds:schemaRef ds:uri="http://purl.org/dc/elements/1.1/"/>
    <ds:schemaRef ds:uri="http://schemas.microsoft.com/office/infopath/2007/PartnerControls"/>
    <ds:schemaRef ds:uri="594212a7-a8eb-497d-bd6b-0e3a174923e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7E004A7-897D-4E72-A616-FDDDB6566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94212a7-a8eb-497d-bd6b-0e3a174923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3A5CAF7-8EEF-4F62-8E18-26CC56AAAB6D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3718</Words>
  <Application>Microsoft Office PowerPoint</Application>
  <PresentationFormat>Affichage à l'écran (16:9)</PresentationFormat>
  <Paragraphs>715</Paragraphs>
  <Slides>55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55</vt:i4>
      </vt:variant>
    </vt:vector>
  </HeadingPairs>
  <TitlesOfParts>
    <vt:vector size="67" baseType="lpstr">
      <vt:lpstr>Arial</vt:lpstr>
      <vt:lpstr>Arial Black</vt:lpstr>
      <vt:lpstr>Calibri</vt:lpstr>
      <vt:lpstr>Chiller</vt:lpstr>
      <vt:lpstr>MT Extra</vt:lpstr>
      <vt:lpstr>Symbol</vt:lpstr>
      <vt:lpstr>Wingdings</vt:lpstr>
      <vt:lpstr>Wingdings 2</vt:lpstr>
      <vt:lpstr>SAFRAN_Bleu</vt:lpstr>
      <vt:lpstr>SAFRAN_Orange</vt:lpstr>
      <vt:lpstr>SAFRAN_Vert_foncé</vt:lpstr>
      <vt:lpstr>SAFRAN_Vert</vt:lpstr>
      <vt:lpstr>Comment REUSSIR vos SUDOKUS ?  </vt:lpstr>
      <vt:lpstr>Faisons un achat sur internet …</vt:lpstr>
      <vt:lpstr>Complexité de l’addition … </vt:lpstr>
      <vt:lpstr>Rappels du collège : puissances et racines (les « gentils »)</vt:lpstr>
      <vt:lpstr>Rappels du lycée : exponentielles et logarithmes (les « méchants »)</vt:lpstr>
      <vt:lpstr>Revisitons l’addition</vt:lpstr>
      <vt:lpstr>Et la multiplication ?</vt:lpstr>
      <vt:lpstr>Primalité et factorisation</vt:lpstr>
      <vt:lpstr>Colorons les graphes</vt:lpstr>
      <vt:lpstr>Déconfinons !</vt:lpstr>
      <vt:lpstr>Soyons un peu logiques ! (1/2)</vt:lpstr>
      <vt:lpstr>Soyons un peu logiques ! (2/2)</vt:lpstr>
      <vt:lpstr>Super Mario Bros.</vt:lpstr>
      <vt:lpstr>Le « non-déterminisme » selon A. Turing (1936) (1/2)</vt:lpstr>
      <vt:lpstr>Le « non-déterminisme » selon A. Turing (1936) (2/2)</vt:lpstr>
      <vt:lpstr>Pourquoi ‘OUI-facilement-vérifiable’ = ‘NP’ (‘Non-deterministic Polynomial’) ?</vt:lpstr>
      <vt:lpstr>Le « non-déterminisme » avant le 4 mai 1971</vt:lpstr>
      <vt:lpstr>Résumons : Le paysage avant le 4 mai 1971</vt:lpstr>
      <vt:lpstr>Le 4 mai 1971 à 15h : Stephen Cook (1/2)</vt:lpstr>
      <vt:lpstr>Le 4 mai 1971 à 15h : Stephen Cook (2/2)</vt:lpstr>
      <vt:lpstr>1972 : Richard Karp</vt:lpstr>
      <vt:lpstr>Si P = NP …</vt:lpstr>
      <vt:lpstr>1982 : le recuit « simulé » (« simulated » annealing)</vt:lpstr>
      <vt:lpstr>Où sont les problèmes difficiles ?</vt:lpstr>
      <vt:lpstr>Les physiciens s’en mêlent</vt:lpstr>
      <vt:lpstr>C’est quoi un graphes ? Et quelle est sa taille ?</vt:lpstr>
      <vt:lpstr>bla</vt:lpstr>
      <vt:lpstr>bla</vt:lpstr>
      <vt:lpstr>bla</vt:lpstr>
      <vt:lpstr>bla</vt:lpstr>
      <vt:lpstr>bla</vt:lpstr>
      <vt:lpstr>bla</vt:lpstr>
      <vt:lpstr>Scale-free</vt:lpstr>
      <vt:lpstr>1975 : Pratt et le certificat de primalité</vt:lpstr>
      <vt:lpstr>‘Force Brute’ et ‘complexité asymptotique’</vt:lpstr>
      <vt:lpstr>‘polynomial’ vs. ‘exponentiel’ (1/3)</vt:lpstr>
      <vt:lpstr>‘polynomial’ vs. ‘exponentiel’ (2/3)</vt:lpstr>
      <vt:lpstr>‘polynomial’ vs. ‘exponentiel’ (3/3)</vt:lpstr>
      <vt:lpstr>Et le million dans tout ça ?</vt:lpstr>
      <vt:lpstr>La théorie et la pratique (ou : la science et la technique)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 on Crypto</vt:lpstr>
      <vt:lpstr>Wigderson on Crypto</vt:lpstr>
      <vt:lpstr>Wigderson on Crypto</vt:lpstr>
    </vt:vector>
  </TitlesOfParts>
  <Manager>SAFRAN</Manager>
  <Company>SAFRAN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Safran Electronics &amp; Defense gabarit Powerpoint (FR)</dc:title>
  <dc:subject>SAFRAN</dc:subject>
  <dc:creator>SAFRAN</dc:creator>
  <cp:lastModifiedBy>DUFOUR Jean-Louis (SAFRAN ELECTRONICS &amp; DEFENSE)</cp:lastModifiedBy>
  <cp:revision>776</cp:revision>
  <cp:lastPrinted>2021-05-05T14:57:23Z</cp:lastPrinted>
  <dcterms:created xsi:type="dcterms:W3CDTF">2013-07-26T07:27:45Z</dcterms:created>
  <dcterms:modified xsi:type="dcterms:W3CDTF">2021-05-06T13:27:56Z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_HiddenNeedApprove">
    <vt:bool>false</vt:bool>
  </property>
  <property fmtid="{D5CDD505-2E9C-101B-9397-08002B2CF9AE}" pid="4" name="SAF_CrossOverFunctions">
    <vt:lpwstr/>
  </property>
  <property fmtid="{D5CDD505-2E9C-101B-9397-08002B2CF9AE}" pid="5" name="SAF_DocumentsType">
    <vt:lpwstr>66;#Modèle de PowerPoint|80c833d3-038d-45cb-b65f-a8d2234b6314</vt:lpwstr>
  </property>
  <property fmtid="{D5CDD505-2E9C-101B-9397-08002B2CF9AE}" pid="6" name="SAF_SubSidiaryLevel2">
    <vt:lpwstr/>
  </property>
  <property fmtid="{D5CDD505-2E9C-101B-9397-08002B2CF9AE}" pid="7" name="_HiddenNeedWorkflow">
    <vt:bool>false</vt:bool>
  </property>
  <property fmtid="{D5CDD505-2E9C-101B-9397-08002B2CF9AE}" pid="8" name="SAF_Location">
    <vt:lpwstr/>
  </property>
  <property fmtid="{D5CDD505-2E9C-101B-9397-08002B2CF9AE}" pid="9" name="ContentTypeId">
    <vt:lpwstr>0x010100D21E0D47AF3242459E2F63E44FCC089100777D7FF5B336497A8022BDD96D52F2060073A9C0FD6552724BA132B83B91CE397D</vt:lpwstr>
  </property>
  <property fmtid="{D5CDD505-2E9C-101B-9397-08002B2CF9AE}" pid="10" name="SAF_BusinessUnit">
    <vt:lpwstr/>
  </property>
  <property fmtid="{D5CDD505-2E9C-101B-9397-08002B2CF9AE}" pid="11" name="SAF_Company">
    <vt:lpwstr>3;#Safran Electronics and Defense|09be7f39-4113-4616-9cb0-773043a7aa11</vt:lpwstr>
  </property>
  <property fmtid="{D5CDD505-2E9C-101B-9397-08002B2CF9AE}" pid="12" name="SAF_Division">
    <vt:lpwstr/>
  </property>
  <property fmtid="{D5CDD505-2E9C-101B-9397-08002B2CF9AE}" pid="13" name="SAF_SubSidiaryLevel1">
    <vt:lpwstr/>
  </property>
  <property fmtid="{D5CDD505-2E9C-101B-9397-08002B2CF9AE}" pid="14" name="SAF_Site">
    <vt:lpwstr/>
  </property>
  <property fmtid="{D5CDD505-2E9C-101B-9397-08002B2CF9AE}" pid="15" name="SAF_Perimetre">
    <vt:lpwstr>2;#Société de rang 1|153bb90e-11c3-427f-ad6a-31f0311df60b</vt:lpwstr>
  </property>
  <property fmtid="{D5CDD505-2E9C-101B-9397-08002B2CF9AE}" pid="16" name="SAF_Country">
    <vt:lpwstr/>
  </property>
</Properties>
</file>